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85" r:id="rId5"/>
    <p:sldId id="258" r:id="rId6"/>
    <p:sldId id="287" r:id="rId7"/>
    <p:sldId id="288" r:id="rId8"/>
    <p:sldId id="289" r:id="rId9"/>
    <p:sldId id="291" r:id="rId10"/>
    <p:sldId id="292" r:id="rId11"/>
    <p:sldId id="304" r:id="rId12"/>
    <p:sldId id="305" r:id="rId13"/>
    <p:sldId id="293" r:id="rId14"/>
    <p:sldId id="295" r:id="rId15"/>
    <p:sldId id="297" r:id="rId16"/>
    <p:sldId id="300" r:id="rId17"/>
    <p:sldId id="299" r:id="rId18"/>
    <p:sldId id="301" r:id="rId19"/>
    <p:sldId id="302" r:id="rId20"/>
    <p:sldId id="303" r:id="rId21"/>
    <p:sldId id="279"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72" d="100"/>
          <a:sy n="72" d="100"/>
        </p:scale>
        <p:origin x="498" y="78"/>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7/6/2021</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7/6/2021</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2</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14</a:t>
            </a:fld>
            <a:endParaRPr lang="en-US" noProof="0" dirty="0"/>
          </a:p>
        </p:txBody>
      </p:sp>
    </p:spTree>
    <p:extLst>
      <p:ext uri="{BB962C8B-B14F-4D97-AF65-F5344CB8AC3E}">
        <p14:creationId xmlns:p14="http://schemas.microsoft.com/office/powerpoint/2010/main" val="360171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18</a:t>
            </a:fld>
            <a:endParaRPr lang="en-US" noProof="0" dirty="0"/>
          </a:p>
        </p:txBody>
      </p:sp>
    </p:spTree>
    <p:extLst>
      <p:ext uri="{BB962C8B-B14F-4D97-AF65-F5344CB8AC3E}">
        <p14:creationId xmlns:p14="http://schemas.microsoft.com/office/powerpoint/2010/main" val="37887603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7/6/2021</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7/6/2021</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7/6/2021</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7/6/2021</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7/6/2021</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3.xml"/><Relationship Id="rId4"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ctrTitle"/>
          </p:nvPr>
        </p:nvSpPr>
        <p:spPr>
          <a:xfrm>
            <a:off x="296662" y="3429000"/>
            <a:ext cx="6238970" cy="1967770"/>
          </a:xfrm>
        </p:spPr>
        <p:txBody>
          <a:bodyPr>
            <a:normAutofit/>
          </a:bodyPr>
          <a:lstStyle/>
          <a:p>
            <a:r>
              <a:rPr lang="en-US" sz="5500" dirty="0"/>
              <a:t>Coffee </a:t>
            </a:r>
            <a:r>
              <a:rPr lang="en-US" sz="5500" dirty="0" err="1"/>
              <a:t>Orientasi</a:t>
            </a:r>
            <a:endParaRPr lang="ru-RU" sz="5500" dirty="0"/>
          </a:p>
        </p:txBody>
      </p:sp>
    </p:spTree>
    <p:extLst>
      <p:ext uri="{BB962C8B-B14F-4D97-AF65-F5344CB8AC3E}">
        <p14:creationId xmlns:p14="http://schemas.microsoft.com/office/powerpoint/2010/main" val="2457492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B8FDF-429E-4903-8097-48CA71422181}"/>
              </a:ext>
            </a:extLst>
          </p:cNvPr>
          <p:cNvSpPr>
            <a:spLocks noGrp="1"/>
          </p:cNvSpPr>
          <p:nvPr>
            <p:ph type="title"/>
          </p:nvPr>
        </p:nvSpPr>
        <p:spPr>
          <a:xfrm>
            <a:off x="1758462" y="516874"/>
            <a:ext cx="9523827" cy="932098"/>
          </a:xfrm>
        </p:spPr>
        <p:txBody>
          <a:bodyPr>
            <a:normAutofit fontScale="90000"/>
          </a:bodyPr>
          <a:lstStyle/>
          <a:p>
            <a:r>
              <a:rPr lang="en-US" dirty="0"/>
              <a:t>Cara dan Strategi </a:t>
            </a:r>
            <a:r>
              <a:rPr lang="en-US" dirty="0" err="1"/>
              <a:t>Produksi</a:t>
            </a:r>
            <a:r>
              <a:rPr lang="en-US" dirty="0"/>
              <a:t> Serta </a:t>
            </a:r>
            <a:r>
              <a:rPr lang="en-US" dirty="0" err="1"/>
              <a:t>Pengembangan</a:t>
            </a:r>
            <a:r>
              <a:rPr lang="en-US" dirty="0"/>
              <a:t> </a:t>
            </a:r>
            <a:r>
              <a:rPr lang="en-US" dirty="0" err="1"/>
              <a:t>Produk</a:t>
            </a:r>
            <a:endParaRPr lang="en-ID" dirty="0"/>
          </a:p>
        </p:txBody>
      </p:sp>
      <p:sp>
        <p:nvSpPr>
          <p:cNvPr id="3" name="Slide Number Placeholder 2">
            <a:extLst>
              <a:ext uri="{FF2B5EF4-FFF2-40B4-BE49-F238E27FC236}">
                <a16:creationId xmlns:a16="http://schemas.microsoft.com/office/drawing/2014/main" id="{69E8E219-F817-410D-AF8F-36256555B0C1}"/>
              </a:ext>
            </a:extLst>
          </p:cNvPr>
          <p:cNvSpPr>
            <a:spLocks noGrp="1"/>
          </p:cNvSpPr>
          <p:nvPr>
            <p:ph type="sldNum" sz="quarter" idx="12"/>
          </p:nvPr>
        </p:nvSpPr>
        <p:spPr/>
        <p:txBody>
          <a:bodyPr/>
          <a:lstStyle/>
          <a:p>
            <a:fld id="{F470E458-E7C2-4395-B75D-476A174CEE45}" type="slidenum">
              <a:rPr lang="en-US" noProof="0" smtClean="0"/>
              <a:t>10</a:t>
            </a:fld>
            <a:endParaRPr lang="en-US" noProof="0" dirty="0"/>
          </a:p>
        </p:txBody>
      </p:sp>
      <p:sp>
        <p:nvSpPr>
          <p:cNvPr id="4" name="Text Placeholder 3">
            <a:extLst>
              <a:ext uri="{FF2B5EF4-FFF2-40B4-BE49-F238E27FC236}">
                <a16:creationId xmlns:a16="http://schemas.microsoft.com/office/drawing/2014/main" id="{F06DC752-74FA-4D7F-82A7-AB1A1B375008}"/>
              </a:ext>
            </a:extLst>
          </p:cNvPr>
          <p:cNvSpPr>
            <a:spLocks noGrp="1"/>
          </p:cNvSpPr>
          <p:nvPr>
            <p:ph type="body" sz="quarter" idx="13"/>
          </p:nvPr>
        </p:nvSpPr>
        <p:spPr>
          <a:xfrm>
            <a:off x="379828" y="1167618"/>
            <a:ext cx="11812172" cy="5542671"/>
          </a:xfrm>
        </p:spPr>
        <p:txBody>
          <a:bodyPr>
            <a:normAutofit/>
          </a:bodyPr>
          <a:lstStyle/>
          <a:p>
            <a:pPr algn="l"/>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Sebelum</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menyajikan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Kopi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kita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buat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harus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terlebih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dahulu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b="1" dirty="0" err="1">
                <a:effectLst/>
                <a:latin typeface="Times New Roman" panose="02020603050405020304" pitchFamily="18" charset="0"/>
                <a:ea typeface="Calibri" panose="020F0502020204030204" pitchFamily="34" charset="0"/>
                <a:cs typeface="Times New Roman" panose="02020603050405020304" pitchFamily="18" charset="0"/>
              </a:rPr>
              <a:t>Apa</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b="1"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b="1"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Jadi,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mengukur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rasa kopi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ideal. </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Lalu </a:t>
            </a:r>
            <a:r>
              <a:rPr lang="en-ID" sz="1800" b="1" dirty="0" err="1">
                <a:effectLst/>
                <a:latin typeface="Times New Roman" panose="02020603050405020304" pitchFamily="18" charset="0"/>
                <a:ea typeface="Calibri" panose="020F0502020204030204" pitchFamily="34" charset="0"/>
                <a:cs typeface="Times New Roman" panose="02020603050405020304" pitchFamily="18" charset="0"/>
              </a:rPr>
              <a:t>bagaimana</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b="1" dirty="0" err="1">
                <a:effectLst/>
                <a:latin typeface="Times New Roman" panose="02020603050405020304" pitchFamily="18" charset="0"/>
                <a:ea typeface="Calibri" panose="020F0502020204030204" pitchFamily="34" charset="0"/>
                <a:cs typeface="Times New Roman" panose="02020603050405020304" pitchFamily="18" charset="0"/>
              </a:rPr>
              <a:t>caranya</a:t>
            </a: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 ?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espresso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grind size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halus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kemudian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kita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harus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lihat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waktu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dan ml air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turun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Waktu brewing espresso 20-30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detik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30ml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single espresso, dan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jika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double shot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timenya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sama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20-30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detik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60ml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2 espresso.</a:t>
            </a: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algn="l"/>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itu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bersamaan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kalibrasi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espresso,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dimana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detik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dan ml air</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yang pas,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kita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juga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menahan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mesin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menyesuaikan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detik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brewing espresso dan ml air,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ketika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20-30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detik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hasil</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30ml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tombol</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cukup</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dilepas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saja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Kemudian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check rasa espresso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acidity, bitter, sweet, after taste clean.</a:t>
            </a:r>
            <a:endParaRPr lang="en-ID" sz="1800" dirty="0">
              <a:latin typeface="Calibri" panose="020F0502020204030204" pitchFamily="34" charset="0"/>
              <a:ea typeface="Calibri" panose="020F0502020204030204" pitchFamily="34" charset="0"/>
              <a:cs typeface="Times New Roman" panose="02020603050405020304" pitchFamily="18" charset="0"/>
            </a:endParaRPr>
          </a:p>
          <a:p>
            <a:pPr algn="l"/>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Persaingan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sangat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tinggi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bisnis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kedai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mengakibatkan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penurunan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pengunjung</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Dalam</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analisis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faktor</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internal,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kekuatan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dimiliki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antara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lain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lokasi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sangat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strategis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rPr>
              <a:t>jenis</a:t>
            </a:r>
            <a:r>
              <a:rPr lang="en-ID" sz="1800" dirty="0">
                <a:effectLst/>
                <a:latin typeface="Times New Roman" panose="02020603050405020304" pitchFamily="18" charset="0"/>
                <a:ea typeface="Calibri" panose="020F0502020204030204" pitchFamily="34" charset="0"/>
              </a:rPr>
              <a:t> kopi yang </a:t>
            </a:r>
            <a:r>
              <a:rPr lang="en-ID" sz="1800" dirty="0" err="1">
                <a:effectLst/>
                <a:latin typeface="Times New Roman" panose="02020603050405020304" pitchFamily="18" charset="0"/>
                <a:ea typeface="Calibri" panose="020F0502020204030204" pitchFamily="34" charset="0"/>
              </a:rPr>
              <a:t>beragam</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tempat</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sangat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nyaman</a:t>
            </a:r>
            <a:r>
              <a:rPr lang="en-ID" sz="1800" dirty="0">
                <a:effectLst/>
                <a:latin typeface="Times New Roman" panose="02020603050405020304" pitchFamily="18" charset="0"/>
                <a:ea typeface="Calibri" panose="020F0502020204030204" pitchFamily="34" charset="0"/>
              </a:rPr>
              <a:t>. </a:t>
            </a:r>
          </a:p>
          <a:p>
            <a:pPr algn="l"/>
            <a:r>
              <a:rPr lang="en-ID" sz="1800" dirty="0" err="1">
                <a:effectLst/>
                <a:latin typeface="Times New Roman" panose="02020603050405020304" pitchFamily="18" charset="0"/>
                <a:ea typeface="Calibri" panose="020F0502020204030204" pitchFamily="34" charset="0"/>
              </a:rPr>
              <a:t>Sedangkan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kelemahan</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dimiliki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adalah</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lahan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parkir</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tidak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luas</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teknik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penyajian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kurang</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bervariasi</a:t>
            </a:r>
            <a:r>
              <a:rPr lang="en-ID" sz="1800" dirty="0">
                <a:effectLst/>
                <a:latin typeface="Times New Roman" panose="02020603050405020304" pitchFamily="18" charset="0"/>
                <a:ea typeface="Calibri" panose="020F0502020204030204" pitchFamily="34" charset="0"/>
              </a:rPr>
              <a:t>. Hasil </a:t>
            </a:r>
            <a:r>
              <a:rPr lang="en-ID" sz="1800" dirty="0" err="1">
                <a:effectLst/>
                <a:latin typeface="Times New Roman" panose="02020603050405020304" pitchFamily="18" charset="0"/>
                <a:ea typeface="Calibri" panose="020F0502020204030204" pitchFamily="34" charset="0"/>
              </a:rPr>
              <a:t>analisis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faktor</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eksternal</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peluang</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dimiliki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antara</a:t>
            </a:r>
            <a:r>
              <a:rPr lang="en-ID" sz="1800" dirty="0">
                <a:effectLst/>
                <a:latin typeface="Times New Roman" panose="02020603050405020304" pitchFamily="18" charset="0"/>
                <a:ea typeface="Calibri" panose="020F0502020204030204" pitchFamily="34" charset="0"/>
              </a:rPr>
              <a:t> lain pasar </a:t>
            </a:r>
            <a:r>
              <a:rPr lang="en-ID" sz="1800" dirty="0" err="1">
                <a:effectLst/>
                <a:latin typeface="Times New Roman" panose="02020603050405020304" pitchFamily="18" charset="0"/>
                <a:ea typeface="Calibri" panose="020F0502020204030204" pitchFamily="34" charset="0"/>
              </a:rPr>
              <a:t>masih</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tumbuh</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terbuka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lebar</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perkembangan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teknologi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produksi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perkembangan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teknologi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informasi</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komunikasi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Sedangkan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untuk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ancaman</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dimiliki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antara</a:t>
            </a:r>
            <a:r>
              <a:rPr lang="en-ID" sz="1800" dirty="0">
                <a:effectLst/>
                <a:latin typeface="Times New Roman" panose="02020603050405020304" pitchFamily="18" charset="0"/>
                <a:ea typeface="Calibri" panose="020F0502020204030204" pitchFamily="34" charset="0"/>
              </a:rPr>
              <a:t> lain </a:t>
            </a:r>
            <a:r>
              <a:rPr lang="en-ID" sz="1800" dirty="0" err="1">
                <a:effectLst/>
                <a:latin typeface="Times New Roman" panose="02020603050405020304" pitchFamily="18" charset="0"/>
                <a:ea typeface="Calibri" panose="020F0502020204030204" pitchFamily="34" charset="0"/>
              </a:rPr>
              <a:t>persaingan</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sangat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tinggi</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harga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bahan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baku</a:t>
            </a:r>
            <a:r>
              <a:rPr lang="en-ID" sz="1800" dirty="0">
                <a:effectLst/>
                <a:latin typeface="Times New Roman" panose="02020603050405020304" pitchFamily="18" charset="0"/>
                <a:ea typeface="Calibri" panose="020F0502020204030204" pitchFamily="34" charset="0"/>
              </a:rPr>
              <a:t> yang </a:t>
            </a:r>
            <a:r>
              <a:rPr lang="en-ID" sz="1800" dirty="0" err="1">
                <a:effectLst/>
                <a:latin typeface="Times New Roman" panose="02020603050405020304" pitchFamily="18" charset="0"/>
                <a:ea typeface="Calibri" panose="020F0502020204030204" pitchFamily="34" charset="0"/>
              </a:rPr>
              <a:t>cenderung</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meningkat</a:t>
            </a:r>
            <a:endParaRPr lang="en-ID" sz="1800" dirty="0">
              <a:effectLst/>
              <a:latin typeface="Times New Roman" panose="02020603050405020304" pitchFamily="18" charset="0"/>
              <a:ea typeface="Calibri" panose="020F0502020204030204" pitchFamily="34" charset="0"/>
            </a:endParaRPr>
          </a:p>
          <a:p>
            <a:pPr algn="l"/>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Alternatif</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strategi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didapat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mengatasi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kecenderungan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penurunan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jumlah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pengunjung</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berdasarkan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analisis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SWOT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antara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lain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pengembangan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saluran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pemasaran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melakukan</a:t>
            </a:r>
            <a:r>
              <a:rPr lang="en-ID" sz="1800" dirty="0">
                <a:latin typeface="Calibri" panose="020F0502020204030204" pitchFamily="34"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pengembangan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pasar, dan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mencari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supplier bar</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D"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042069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622B7-57FF-425C-AFC5-DA3F8959FFA1}"/>
              </a:ext>
            </a:extLst>
          </p:cNvPr>
          <p:cNvSpPr>
            <a:spLocks noGrp="1"/>
          </p:cNvSpPr>
          <p:nvPr>
            <p:ph type="title"/>
          </p:nvPr>
        </p:nvSpPr>
        <p:spPr/>
        <p:txBody>
          <a:bodyPr/>
          <a:lstStyle/>
          <a:p>
            <a:r>
              <a:rPr lang="en-US" dirty="0"/>
              <a:t>Prototype</a:t>
            </a:r>
            <a:endParaRPr lang="en-ID" dirty="0"/>
          </a:p>
        </p:txBody>
      </p:sp>
      <p:sp>
        <p:nvSpPr>
          <p:cNvPr id="3" name="Text Placeholder 2">
            <a:extLst>
              <a:ext uri="{FF2B5EF4-FFF2-40B4-BE49-F238E27FC236}">
                <a16:creationId xmlns:a16="http://schemas.microsoft.com/office/drawing/2014/main" id="{1B2B2E80-4E9F-42A4-BD32-CE3E765F8807}"/>
              </a:ext>
            </a:extLst>
          </p:cNvPr>
          <p:cNvSpPr>
            <a:spLocks noGrp="1"/>
          </p:cNvSpPr>
          <p:nvPr>
            <p:ph type="body" idx="1"/>
          </p:nvPr>
        </p:nvSpPr>
        <p:spPr/>
        <p:txBody>
          <a:bodyPr/>
          <a:lstStyle/>
          <a:p>
            <a:endParaRPr lang="en-ID" dirty="0"/>
          </a:p>
        </p:txBody>
      </p:sp>
      <p:sp>
        <p:nvSpPr>
          <p:cNvPr id="4" name="Slide Number Placeholder 3">
            <a:extLst>
              <a:ext uri="{FF2B5EF4-FFF2-40B4-BE49-F238E27FC236}">
                <a16:creationId xmlns:a16="http://schemas.microsoft.com/office/drawing/2014/main" id="{34670729-8C8D-47E1-9436-EAC123D49E8C}"/>
              </a:ext>
            </a:extLst>
          </p:cNvPr>
          <p:cNvSpPr>
            <a:spLocks noGrp="1"/>
          </p:cNvSpPr>
          <p:nvPr>
            <p:ph type="sldNum" sz="quarter" idx="12"/>
          </p:nvPr>
        </p:nvSpPr>
        <p:spPr/>
        <p:txBody>
          <a:bodyPr/>
          <a:lstStyle/>
          <a:p>
            <a:fld id="{F470E458-E7C2-4395-B75D-476A174CEE45}" type="slidenum">
              <a:rPr lang="en-US" noProof="0" smtClean="0"/>
              <a:pPr/>
              <a:t>11</a:t>
            </a:fld>
            <a:endParaRPr lang="en-US" noProof="0" dirty="0"/>
          </a:p>
        </p:txBody>
      </p:sp>
      <p:sp>
        <p:nvSpPr>
          <p:cNvPr id="5" name="Picture Placeholder 4">
            <a:extLst>
              <a:ext uri="{FF2B5EF4-FFF2-40B4-BE49-F238E27FC236}">
                <a16:creationId xmlns:a16="http://schemas.microsoft.com/office/drawing/2014/main" id="{3F96B735-1A82-472A-9AB3-25EA6368010D}"/>
              </a:ext>
            </a:extLst>
          </p:cNvPr>
          <p:cNvSpPr>
            <a:spLocks noGrp="1"/>
          </p:cNvSpPr>
          <p:nvPr>
            <p:ph type="pic" sz="quarter" idx="45"/>
          </p:nvPr>
        </p:nvSpPr>
        <p:spPr/>
      </p:sp>
      <p:pic>
        <p:nvPicPr>
          <p:cNvPr id="6" name="Content Placeholder 3">
            <a:extLst>
              <a:ext uri="{FF2B5EF4-FFF2-40B4-BE49-F238E27FC236}">
                <a16:creationId xmlns:a16="http://schemas.microsoft.com/office/drawing/2014/main" id="{11DE2477-C808-4E85-B308-2276B51FC4D8}"/>
              </a:ext>
            </a:extLst>
          </p:cNvPr>
          <p:cNvPicPr>
            <a:picLocks noGrp="1" noChangeAspect="1"/>
          </p:cNvPicPr>
          <p:nvPr>
            <p:ph idx="1"/>
          </p:nvPr>
        </p:nvPicPr>
        <p:blipFill>
          <a:blip r:embed="rId2"/>
          <a:stretch>
            <a:fillRect/>
          </a:stretch>
        </p:blipFill>
        <p:spPr>
          <a:xfrm>
            <a:off x="198783" y="2417946"/>
            <a:ext cx="6096000" cy="3948030"/>
          </a:xfrm>
        </p:spPr>
      </p:pic>
    </p:spTree>
    <p:extLst>
      <p:ext uri="{BB962C8B-B14F-4D97-AF65-F5344CB8AC3E}">
        <p14:creationId xmlns:p14="http://schemas.microsoft.com/office/powerpoint/2010/main" val="40509884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445879C-2230-4C6C-8A3E-719E800D6F74}"/>
              </a:ext>
            </a:extLst>
          </p:cNvPr>
          <p:cNvSpPr>
            <a:spLocks noGrp="1"/>
          </p:cNvSpPr>
          <p:nvPr>
            <p:ph type="sldNum" sz="quarter" idx="12"/>
          </p:nvPr>
        </p:nvSpPr>
        <p:spPr/>
        <p:txBody>
          <a:bodyPr/>
          <a:lstStyle/>
          <a:p>
            <a:fld id="{F470E458-E7C2-4395-B75D-476A174CEE45}" type="slidenum">
              <a:rPr lang="en-US" noProof="0" smtClean="0"/>
              <a:t>12</a:t>
            </a:fld>
            <a:endParaRPr lang="en-US" noProof="0" dirty="0"/>
          </a:p>
        </p:txBody>
      </p:sp>
      <p:sp>
        <p:nvSpPr>
          <p:cNvPr id="4" name="Subtitle 3">
            <a:extLst>
              <a:ext uri="{FF2B5EF4-FFF2-40B4-BE49-F238E27FC236}">
                <a16:creationId xmlns:a16="http://schemas.microsoft.com/office/drawing/2014/main" id="{A26D83F6-9D3E-4461-8B2B-29AE2D3A1DD6}"/>
              </a:ext>
            </a:extLst>
          </p:cNvPr>
          <p:cNvSpPr>
            <a:spLocks noGrp="1"/>
          </p:cNvSpPr>
          <p:nvPr>
            <p:ph type="subTitle" idx="15"/>
          </p:nvPr>
        </p:nvSpPr>
        <p:spPr>
          <a:xfrm>
            <a:off x="3529264" y="2903744"/>
            <a:ext cx="5133473" cy="1472543"/>
          </a:xfrm>
        </p:spPr>
        <p:txBody>
          <a:bodyPr>
            <a:normAutofit fontScale="85000" lnSpcReduction="20000"/>
          </a:bodyPr>
          <a:lstStyle/>
          <a:p>
            <a:r>
              <a:rPr lang="en-ID" sz="2400" dirty="0">
                <a:effectLst/>
                <a:latin typeface="Calibri" panose="020F0502020204030204" pitchFamily="34" charset="0"/>
                <a:ea typeface="Calibri" panose="020F0502020204030204" pitchFamily="34" charset="0"/>
                <a:cs typeface="Times New Roman" panose="02020603050405020304" pitchFamily="18" charset="0"/>
              </a:rPr>
              <a:t>Banyak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cara</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untuk</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menarik</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konsumen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yaitu</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400" dirty="0">
                <a:effectLst/>
                <a:latin typeface="Calibri" panose="020F0502020204030204" pitchFamily="34" charset="0"/>
                <a:ea typeface="Calibri" panose="020F0502020204030204" pitchFamily="34" charset="0"/>
                <a:cs typeface="Times New Roman" panose="02020603050405020304" pitchFamily="18" charset="0"/>
              </a:rPr>
              <a:t> media social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instagram</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dengan</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berbayar</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atau</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melalui</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kerabat</a:t>
            </a:r>
            <a:r>
              <a:rPr lang="en-ID" sz="2400" dirty="0">
                <a:effectLst/>
                <a:latin typeface="Calibri" panose="020F0502020204030204" pitchFamily="34" charset="0"/>
                <a:ea typeface="Calibri" panose="020F0502020204030204" pitchFamily="34" charset="0"/>
                <a:cs typeface="Times New Roman" panose="02020603050405020304" pitchFamily="18" charset="0"/>
              </a:rPr>
              <a:t>, dan endorsement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melalui</a:t>
            </a:r>
            <a:r>
              <a:rPr lang="en-ID" sz="2400" dirty="0">
                <a:effectLst/>
                <a:latin typeface="Calibri" panose="020F0502020204030204" pitchFamily="34" charset="0"/>
                <a:ea typeface="Calibri" panose="020F0502020204030204" pitchFamily="34" charset="0"/>
                <a:cs typeface="Times New Roman" panose="02020603050405020304" pitchFamily="18" charset="0"/>
              </a:rPr>
              <a:t> influencer ,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melalui</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periklanan</a:t>
            </a:r>
            <a:r>
              <a:rPr lang="en-ID" sz="2400" dirty="0">
                <a:effectLst/>
                <a:latin typeface="Calibri" panose="020F0502020204030204" pitchFamily="34" charset="0"/>
                <a:ea typeface="Calibri" panose="020F0502020204030204" pitchFamily="34" charset="0"/>
                <a:cs typeface="Times New Roman" panose="02020603050405020304" pitchFamily="18" charset="0"/>
              </a:rPr>
              <a:t> social media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facebook</a:t>
            </a:r>
            <a:r>
              <a:rPr lang="en-ID" sz="2400" dirty="0">
                <a:effectLst/>
                <a:latin typeface="Calibri" panose="020F0502020204030204" pitchFamily="34" charset="0"/>
                <a:ea typeface="Calibri" panose="020F0502020204030204" pitchFamily="34" charset="0"/>
                <a:cs typeface="Times New Roman" panose="02020603050405020304" pitchFamily="18" charset="0"/>
              </a:rPr>
              <a:t> ,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tiktok</a:t>
            </a:r>
            <a:r>
              <a:rPr lang="en-ID" sz="2400" dirty="0">
                <a:effectLst/>
                <a:latin typeface="Calibri" panose="020F0502020204030204" pitchFamily="34" charset="0"/>
                <a:ea typeface="Calibri" panose="020F0502020204030204" pitchFamily="34" charset="0"/>
                <a:cs typeface="Times New Roman" panose="02020603050405020304" pitchFamily="18" charset="0"/>
              </a:rPr>
              <a:t>, , dan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mulu</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ke</a:t>
            </a:r>
            <a:r>
              <a:rPr lang="en-ID" sz="2400" dirty="0">
                <a:effectLst/>
                <a:latin typeface="Calibri" panose="020F0502020204030204" pitchFamily="34" charset="0"/>
                <a:ea typeface="Calibri" panose="020F0502020204030204" pitchFamily="34" charset="0"/>
                <a:cs typeface="Times New Roman" panose="02020603050405020304" pitchFamily="18" charset="0"/>
              </a:rPr>
              <a:t> </a:t>
            </a:r>
            <a:r>
              <a:rPr lang="en-ID" sz="2400" dirty="0" err="1">
                <a:effectLst/>
                <a:latin typeface="Calibri" panose="020F0502020204030204" pitchFamily="34" charset="0"/>
                <a:ea typeface="Calibri" panose="020F0502020204030204" pitchFamily="34" charset="0"/>
                <a:cs typeface="Times New Roman" panose="02020603050405020304" pitchFamily="18" charset="0"/>
              </a:rPr>
              <a:t>mulut</a:t>
            </a:r>
            <a:endParaRPr lang="en-ID" dirty="0"/>
          </a:p>
          <a:p>
            <a:endParaRPr lang="en-ID" dirty="0"/>
          </a:p>
        </p:txBody>
      </p:sp>
      <p:sp>
        <p:nvSpPr>
          <p:cNvPr id="5" name="Title 4">
            <a:extLst>
              <a:ext uri="{FF2B5EF4-FFF2-40B4-BE49-F238E27FC236}">
                <a16:creationId xmlns:a16="http://schemas.microsoft.com/office/drawing/2014/main" id="{E8EF1F53-0CD9-415A-A18E-8CDAA86A1E3F}"/>
              </a:ext>
            </a:extLst>
          </p:cNvPr>
          <p:cNvSpPr>
            <a:spLocks noGrp="1"/>
          </p:cNvSpPr>
          <p:nvPr>
            <p:ph type="ctrTitle"/>
          </p:nvPr>
        </p:nvSpPr>
        <p:spPr>
          <a:xfrm>
            <a:off x="3890320" y="1590438"/>
            <a:ext cx="4772417" cy="1102291"/>
          </a:xfrm>
        </p:spPr>
        <p:txBody>
          <a:bodyPr/>
          <a:lstStyle/>
          <a:p>
            <a:r>
              <a:rPr lang="en-US" dirty="0"/>
              <a:t>Advertisement</a:t>
            </a:r>
            <a:endParaRPr lang="en-ID" dirty="0"/>
          </a:p>
        </p:txBody>
      </p:sp>
    </p:spTree>
    <p:extLst>
      <p:ext uri="{BB962C8B-B14F-4D97-AF65-F5344CB8AC3E}">
        <p14:creationId xmlns:p14="http://schemas.microsoft.com/office/powerpoint/2010/main" val="400372560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DABB-0E60-407E-A0C3-1C7FF1099E5D}"/>
              </a:ext>
            </a:extLst>
          </p:cNvPr>
          <p:cNvSpPr>
            <a:spLocks noGrp="1"/>
          </p:cNvSpPr>
          <p:nvPr>
            <p:ph type="title"/>
          </p:nvPr>
        </p:nvSpPr>
        <p:spPr/>
        <p:txBody>
          <a:bodyPr/>
          <a:lstStyle/>
          <a:p>
            <a:r>
              <a:rPr lang="en-US" dirty="0"/>
              <a:t>FINANCIAL</a:t>
            </a:r>
            <a:endParaRPr lang="en-ID" dirty="0"/>
          </a:p>
        </p:txBody>
      </p:sp>
      <p:graphicFrame>
        <p:nvGraphicFramePr>
          <p:cNvPr id="10" name="Content Placeholder 9">
            <a:extLst>
              <a:ext uri="{FF2B5EF4-FFF2-40B4-BE49-F238E27FC236}">
                <a16:creationId xmlns:a16="http://schemas.microsoft.com/office/drawing/2014/main" id="{FDA5C25C-2F7B-462C-AB93-35C8DD999755}"/>
              </a:ext>
            </a:extLst>
          </p:cNvPr>
          <p:cNvGraphicFramePr>
            <a:graphicFrameLocks noGrp="1"/>
          </p:cNvGraphicFramePr>
          <p:nvPr>
            <p:ph sz="half" idx="1"/>
            <p:extLst>
              <p:ext uri="{D42A27DB-BD31-4B8C-83A1-F6EECF244321}">
                <p14:modId xmlns:p14="http://schemas.microsoft.com/office/powerpoint/2010/main" val="1846769857"/>
              </p:ext>
            </p:extLst>
          </p:nvPr>
        </p:nvGraphicFramePr>
        <p:xfrm>
          <a:off x="288092" y="2361865"/>
          <a:ext cx="5590130" cy="3626669"/>
        </p:xfrm>
        <a:graphic>
          <a:graphicData uri="http://schemas.openxmlformats.org/drawingml/2006/table">
            <a:tbl>
              <a:tblPr bandRow="1">
                <a:tableStyleId>{5C22544A-7EE6-4342-B048-85BDC9FD1C3A}</a:tableStyleId>
              </a:tblPr>
              <a:tblGrid>
                <a:gridCol w="660175">
                  <a:extLst>
                    <a:ext uri="{9D8B030D-6E8A-4147-A177-3AD203B41FA5}">
                      <a16:colId xmlns:a16="http://schemas.microsoft.com/office/drawing/2014/main" val="2921604503"/>
                    </a:ext>
                  </a:extLst>
                </a:gridCol>
                <a:gridCol w="2547197">
                  <a:extLst>
                    <a:ext uri="{9D8B030D-6E8A-4147-A177-3AD203B41FA5}">
                      <a16:colId xmlns:a16="http://schemas.microsoft.com/office/drawing/2014/main" val="2275161291"/>
                    </a:ext>
                  </a:extLst>
                </a:gridCol>
                <a:gridCol w="2382758">
                  <a:extLst>
                    <a:ext uri="{9D8B030D-6E8A-4147-A177-3AD203B41FA5}">
                      <a16:colId xmlns:a16="http://schemas.microsoft.com/office/drawing/2014/main" val="2814363155"/>
                    </a:ext>
                  </a:extLst>
                </a:gridCol>
              </a:tblGrid>
              <a:tr h="456526">
                <a:tc gridSpan="3">
                  <a:txBody>
                    <a:bodyPr/>
                    <a:lstStyle/>
                    <a:p>
                      <a:pPr marL="1267460" marR="1270635" algn="ctr">
                        <a:lnSpc>
                          <a:spcPts val="1325"/>
                        </a:lnSpc>
                        <a:spcAft>
                          <a:spcPts val="0"/>
                        </a:spcAft>
                      </a:pPr>
                      <a:r>
                        <a:rPr lang="en-US" sz="1100">
                          <a:effectLst/>
                        </a:rPr>
                        <a:t>List Kebutuhan Barang dan Dana</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4232210708"/>
                  </a:ext>
                </a:extLst>
              </a:tr>
              <a:tr h="442392">
                <a:tc>
                  <a:txBody>
                    <a:bodyPr/>
                    <a:lstStyle/>
                    <a:p>
                      <a:pPr marR="144145" algn="l">
                        <a:lnSpc>
                          <a:spcPts val="1325"/>
                        </a:lnSpc>
                      </a:pPr>
                      <a:r>
                        <a:rPr lang="en-US" sz="1050">
                          <a:effectLst/>
                        </a:rPr>
                        <a:t> No.</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18490" algn="l">
                        <a:lnSpc>
                          <a:spcPts val="1325"/>
                        </a:lnSpc>
                      </a:pPr>
                      <a:r>
                        <a:rPr lang="en-US" sz="1100" dirty="0">
                          <a:effectLst/>
                        </a:rPr>
                        <a:t>Nama </a:t>
                      </a:r>
                      <a:r>
                        <a:rPr lang="en-US" sz="1100" dirty="0" err="1">
                          <a:effectLst/>
                        </a:rPr>
                        <a:t>Barang</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554355" algn="l">
                        <a:lnSpc>
                          <a:spcPts val="1325"/>
                        </a:lnSpc>
                      </a:pPr>
                      <a:r>
                        <a:rPr lang="en-US" sz="1100">
                          <a:effectLst/>
                        </a:rPr>
                        <a:t>Harga Barang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8711146"/>
                  </a:ext>
                </a:extLst>
              </a:tr>
              <a:tr h="315179">
                <a:tc>
                  <a:txBody>
                    <a:bodyPr/>
                    <a:lstStyle/>
                    <a:p>
                      <a:pPr marL="3175" algn="ctr">
                        <a:lnSpc>
                          <a:spcPts val="1325"/>
                        </a:lnSpc>
                      </a:pPr>
                      <a:r>
                        <a:rPr lang="en-US" sz="1100">
                          <a:effectLst/>
                        </a:rPr>
                        <a:t>1</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050">
                          <a:effectLst/>
                        </a:rPr>
                        <a:t>Kopi Mix/kg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Rp.20.000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81595574"/>
                  </a:ext>
                </a:extLst>
              </a:tr>
              <a:tr h="310790">
                <a:tc>
                  <a:txBody>
                    <a:bodyPr/>
                    <a:lstStyle/>
                    <a:p>
                      <a:pPr marL="3175" algn="ctr">
                        <a:lnSpc>
                          <a:spcPts val="1325"/>
                        </a:lnSpc>
                      </a:pPr>
                      <a:r>
                        <a:rPr lang="en-US" sz="1100">
                          <a:effectLst/>
                        </a:rPr>
                        <a:t>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100">
                          <a:effectLst/>
                        </a:rPr>
                        <a:t>Kopi Arabika/kg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Rp.40.000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3782903"/>
                  </a:ext>
                </a:extLst>
              </a:tr>
              <a:tr h="311668">
                <a:tc>
                  <a:txBody>
                    <a:bodyPr/>
                    <a:lstStyle/>
                    <a:p>
                      <a:pPr marL="3175" algn="ctr">
                        <a:lnSpc>
                          <a:spcPts val="1325"/>
                        </a:lnSpc>
                      </a:pPr>
                      <a:r>
                        <a:rPr lang="en-US" sz="1100">
                          <a:effectLst/>
                        </a:rPr>
                        <a:t>3</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100">
                          <a:effectLst/>
                        </a:rPr>
                        <a:t>Kopi Robusta/kg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Rp.25.000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86138194"/>
                  </a:ext>
                </a:extLst>
              </a:tr>
              <a:tr h="228263">
                <a:tc>
                  <a:txBody>
                    <a:bodyPr/>
                    <a:lstStyle/>
                    <a:p>
                      <a:pPr marL="3175" algn="ctr">
                        <a:lnSpc>
                          <a:spcPts val="1330"/>
                        </a:lnSpc>
                      </a:pPr>
                      <a:r>
                        <a:rPr lang="en-US" sz="1100">
                          <a:effectLst/>
                        </a:rPr>
                        <a:t>4</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30"/>
                        </a:lnSpc>
                      </a:pPr>
                      <a:r>
                        <a:rPr lang="en-US" sz="1050">
                          <a:effectLst/>
                        </a:rPr>
                        <a:t>Susu Diamond Freshmilk</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30"/>
                        </a:lnSpc>
                      </a:pPr>
                      <a:r>
                        <a:rPr lang="en-US" sz="1100">
                          <a:effectLst/>
                        </a:rPr>
                        <a:t>Rp.30.000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53244332"/>
                  </a:ext>
                </a:extLst>
              </a:tr>
              <a:tr h="311668">
                <a:tc>
                  <a:txBody>
                    <a:bodyPr/>
                    <a:lstStyle/>
                    <a:p>
                      <a:pPr marL="3175" algn="ctr">
                        <a:lnSpc>
                          <a:spcPts val="1325"/>
                        </a:lnSpc>
                      </a:pPr>
                      <a:r>
                        <a:rPr lang="en-US" sz="1100">
                          <a:effectLst/>
                        </a:rPr>
                        <a:t>5</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050">
                          <a:effectLst/>
                        </a:rPr>
                        <a:t>Creamer</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Rp.50.000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72897174"/>
                  </a:ext>
                </a:extLst>
              </a:tr>
              <a:tr h="315179">
                <a:tc>
                  <a:txBody>
                    <a:bodyPr/>
                    <a:lstStyle/>
                    <a:p>
                      <a:pPr marL="3175" algn="ctr">
                        <a:lnSpc>
                          <a:spcPts val="1325"/>
                        </a:lnSpc>
                      </a:pPr>
                      <a:r>
                        <a:rPr lang="en-US" sz="1100">
                          <a:effectLst/>
                        </a:rPr>
                        <a:t>6</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100">
                          <a:effectLst/>
                        </a:rPr>
                        <a:t>Gula/kg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Rp.12.000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09681742"/>
                  </a:ext>
                </a:extLst>
              </a:tr>
              <a:tr h="311668">
                <a:tc>
                  <a:txBody>
                    <a:bodyPr/>
                    <a:lstStyle/>
                    <a:p>
                      <a:pPr marL="3175" algn="ctr">
                        <a:lnSpc>
                          <a:spcPts val="1325"/>
                        </a:lnSpc>
                      </a:pPr>
                      <a:r>
                        <a:rPr lang="en-US" sz="1100">
                          <a:effectLst/>
                        </a:rPr>
                        <a:t>7</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050">
                          <a:effectLst/>
                        </a:rPr>
                        <a:t>Susu Kental Manis</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Rp.20.000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038874782"/>
                  </a:ext>
                </a:extLst>
              </a:tr>
              <a:tr h="311668">
                <a:tc>
                  <a:txBody>
                    <a:bodyPr/>
                    <a:lstStyle/>
                    <a:p>
                      <a:pPr marL="3175" algn="ctr">
                        <a:lnSpc>
                          <a:spcPts val="1325"/>
                        </a:lnSpc>
                      </a:pPr>
                      <a:r>
                        <a:rPr lang="en-US" sz="1100">
                          <a:effectLst/>
                        </a:rPr>
                        <a:t>8</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050">
                          <a:effectLst/>
                        </a:rPr>
                        <a:t>Bubuk Thai Tea/kg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a:effectLst/>
                        </a:rPr>
                        <a:t>Rp.50.000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40181329"/>
                  </a:ext>
                </a:extLst>
              </a:tr>
              <a:tr h="311668">
                <a:tc>
                  <a:txBody>
                    <a:bodyPr/>
                    <a:lstStyle/>
                    <a:p>
                      <a:pPr marL="3175" algn="ctr">
                        <a:lnSpc>
                          <a:spcPts val="1325"/>
                        </a:lnSpc>
                      </a:pPr>
                      <a:r>
                        <a:rPr lang="en-US" sz="1100">
                          <a:effectLst/>
                        </a:rPr>
                        <a:t>9</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850" algn="l">
                        <a:lnSpc>
                          <a:spcPts val="1325"/>
                        </a:lnSpc>
                      </a:pPr>
                      <a:r>
                        <a:rPr lang="en-US" sz="1100">
                          <a:effectLst/>
                        </a:rPr>
                        <a:t>Bubuk Green Tea/kg</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69215" algn="l">
                        <a:lnSpc>
                          <a:spcPts val="1325"/>
                        </a:lnSpc>
                      </a:pPr>
                      <a:r>
                        <a:rPr lang="en-US" sz="1100" dirty="0">
                          <a:effectLst/>
                        </a:rPr>
                        <a:t>Rp.70.000</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528158461"/>
                  </a:ext>
                </a:extLst>
              </a:tr>
            </a:tbl>
          </a:graphicData>
        </a:graphic>
      </p:graphicFrame>
      <p:sp>
        <p:nvSpPr>
          <p:cNvPr id="4" name="Slide Number Placeholder 3">
            <a:extLst>
              <a:ext uri="{FF2B5EF4-FFF2-40B4-BE49-F238E27FC236}">
                <a16:creationId xmlns:a16="http://schemas.microsoft.com/office/drawing/2014/main" id="{7BC62CCC-3C63-485C-B361-28F588C341E2}"/>
              </a:ext>
            </a:extLst>
          </p:cNvPr>
          <p:cNvSpPr>
            <a:spLocks noGrp="1"/>
          </p:cNvSpPr>
          <p:nvPr>
            <p:ph type="sldNum" sz="quarter" idx="12"/>
          </p:nvPr>
        </p:nvSpPr>
        <p:spPr/>
        <p:txBody>
          <a:bodyPr/>
          <a:lstStyle/>
          <a:p>
            <a:fld id="{F470E458-E7C2-4395-B75D-476A174CEE45}" type="slidenum">
              <a:rPr lang="en-US" noProof="0" smtClean="0"/>
              <a:t>13</a:t>
            </a:fld>
            <a:endParaRPr lang="en-US" noProof="0" dirty="0"/>
          </a:p>
        </p:txBody>
      </p:sp>
      <p:sp>
        <p:nvSpPr>
          <p:cNvPr id="6" name="Text Placeholder 5">
            <a:extLst>
              <a:ext uri="{FF2B5EF4-FFF2-40B4-BE49-F238E27FC236}">
                <a16:creationId xmlns:a16="http://schemas.microsoft.com/office/drawing/2014/main" id="{14FF0D85-1F6B-4575-8467-B66DF9296AC0}"/>
              </a:ext>
            </a:extLst>
          </p:cNvPr>
          <p:cNvSpPr>
            <a:spLocks noGrp="1"/>
          </p:cNvSpPr>
          <p:nvPr>
            <p:ph type="body" sz="quarter" idx="49"/>
          </p:nvPr>
        </p:nvSpPr>
        <p:spPr>
          <a:xfrm>
            <a:off x="743157" y="1845061"/>
            <a:ext cx="4680000" cy="343264"/>
          </a:xfrm>
        </p:spPr>
        <p:txBody>
          <a:bodyPr/>
          <a:lstStyle/>
          <a:p>
            <a:r>
              <a:rPr lang="en-US" dirty="0"/>
              <a:t>List </a:t>
            </a:r>
            <a:r>
              <a:rPr lang="en-US" dirty="0" err="1"/>
              <a:t>Kebutuhan</a:t>
            </a:r>
            <a:r>
              <a:rPr lang="en-US" dirty="0"/>
              <a:t> </a:t>
            </a:r>
            <a:r>
              <a:rPr lang="en-US" dirty="0" err="1"/>
              <a:t>Barang</a:t>
            </a:r>
            <a:r>
              <a:rPr lang="en-US" dirty="0"/>
              <a:t> dan dana</a:t>
            </a:r>
            <a:endParaRPr lang="en-ID" dirty="0"/>
          </a:p>
        </p:txBody>
      </p:sp>
      <p:sp>
        <p:nvSpPr>
          <p:cNvPr id="7" name="Text Placeholder 6">
            <a:extLst>
              <a:ext uri="{FF2B5EF4-FFF2-40B4-BE49-F238E27FC236}">
                <a16:creationId xmlns:a16="http://schemas.microsoft.com/office/drawing/2014/main" id="{D62792B0-1DC7-4A72-8941-7420A81CA362}"/>
              </a:ext>
            </a:extLst>
          </p:cNvPr>
          <p:cNvSpPr>
            <a:spLocks noGrp="1"/>
          </p:cNvSpPr>
          <p:nvPr>
            <p:ph type="body" sz="quarter" idx="52"/>
          </p:nvPr>
        </p:nvSpPr>
        <p:spPr>
          <a:xfrm>
            <a:off x="6673806" y="1796623"/>
            <a:ext cx="4680000" cy="343264"/>
          </a:xfrm>
        </p:spPr>
        <p:txBody>
          <a:bodyPr/>
          <a:lstStyle/>
          <a:p>
            <a:r>
              <a:rPr lang="en-US" dirty="0" err="1"/>
              <a:t>Pemasaran</a:t>
            </a:r>
            <a:endParaRPr lang="en-ID" dirty="0"/>
          </a:p>
        </p:txBody>
      </p:sp>
      <p:graphicFrame>
        <p:nvGraphicFramePr>
          <p:cNvPr id="11" name="Content Placeholder 10">
            <a:extLst>
              <a:ext uri="{FF2B5EF4-FFF2-40B4-BE49-F238E27FC236}">
                <a16:creationId xmlns:a16="http://schemas.microsoft.com/office/drawing/2014/main" id="{69796087-4794-48F4-A2A1-E34552C56900}"/>
              </a:ext>
            </a:extLst>
          </p:cNvPr>
          <p:cNvGraphicFramePr>
            <a:graphicFrameLocks noGrp="1"/>
          </p:cNvGraphicFramePr>
          <p:nvPr>
            <p:ph sz="half" idx="57"/>
            <p:extLst>
              <p:ext uri="{D42A27DB-BD31-4B8C-83A1-F6EECF244321}">
                <p14:modId xmlns:p14="http://schemas.microsoft.com/office/powerpoint/2010/main" val="2238108622"/>
              </p:ext>
            </p:extLst>
          </p:nvPr>
        </p:nvGraphicFramePr>
        <p:xfrm>
          <a:off x="6475263" y="2361865"/>
          <a:ext cx="5411787" cy="3614136"/>
        </p:xfrm>
        <a:graphic>
          <a:graphicData uri="http://schemas.openxmlformats.org/drawingml/2006/table">
            <a:tbl>
              <a:tblPr bandRow="1">
                <a:tableStyleId>{5C22544A-7EE6-4342-B048-85BDC9FD1C3A}</a:tableStyleId>
              </a:tblPr>
              <a:tblGrid>
                <a:gridCol w="362712">
                  <a:extLst>
                    <a:ext uri="{9D8B030D-6E8A-4147-A177-3AD203B41FA5}">
                      <a16:colId xmlns:a16="http://schemas.microsoft.com/office/drawing/2014/main" val="1546878422"/>
                    </a:ext>
                  </a:extLst>
                </a:gridCol>
                <a:gridCol w="2209180">
                  <a:extLst>
                    <a:ext uri="{9D8B030D-6E8A-4147-A177-3AD203B41FA5}">
                      <a16:colId xmlns:a16="http://schemas.microsoft.com/office/drawing/2014/main" val="1063702155"/>
                    </a:ext>
                  </a:extLst>
                </a:gridCol>
                <a:gridCol w="1477041">
                  <a:extLst>
                    <a:ext uri="{9D8B030D-6E8A-4147-A177-3AD203B41FA5}">
                      <a16:colId xmlns:a16="http://schemas.microsoft.com/office/drawing/2014/main" val="2746626378"/>
                    </a:ext>
                  </a:extLst>
                </a:gridCol>
                <a:gridCol w="1362854">
                  <a:extLst>
                    <a:ext uri="{9D8B030D-6E8A-4147-A177-3AD203B41FA5}">
                      <a16:colId xmlns:a16="http://schemas.microsoft.com/office/drawing/2014/main" val="3144065197"/>
                    </a:ext>
                  </a:extLst>
                </a:gridCol>
              </a:tblGrid>
              <a:tr h="427988">
                <a:tc>
                  <a:txBody>
                    <a:bodyPr/>
                    <a:lstStyle/>
                    <a:p>
                      <a:pPr marL="69850" algn="l">
                        <a:lnSpc>
                          <a:spcPct val="115000"/>
                        </a:lnSpc>
                      </a:pPr>
                      <a:r>
                        <a:rPr lang="en-US" sz="1100">
                          <a:effectLst/>
                        </a:rPr>
                        <a:t>1.</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ts val="1245"/>
                        </a:lnSpc>
                      </a:pPr>
                      <a:r>
                        <a:rPr lang="en-US" sz="1100">
                          <a:effectLst/>
                        </a:rPr>
                        <a:t>Instagram Adsense</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ts val="1245"/>
                        </a:lnSpc>
                      </a:pPr>
                      <a:r>
                        <a:rPr lang="en-US" sz="1100">
                          <a:effectLst/>
                        </a:rPr>
                        <a:t>700.000/bulan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ts val="1245"/>
                        </a:lnSpc>
                      </a:pPr>
                      <a:r>
                        <a:rPr lang="en-US" sz="1100">
                          <a:effectLst/>
                        </a:rPr>
                        <a:t>25–70rb jangkauan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601182759"/>
                  </a:ext>
                </a:extLst>
              </a:tr>
              <a:tr h="427988">
                <a:tc>
                  <a:txBody>
                    <a:bodyPr/>
                    <a:lstStyle/>
                    <a:p>
                      <a:pPr marL="69850" algn="l">
                        <a:lnSpc>
                          <a:spcPct val="115000"/>
                        </a:lnSpc>
                        <a:spcBef>
                          <a:spcPts val="5"/>
                        </a:spcBef>
                        <a:spcAft>
                          <a:spcPts val="0"/>
                        </a:spcAft>
                      </a:pPr>
                      <a:r>
                        <a:rPr lang="en-US" sz="1100">
                          <a:effectLst/>
                        </a:rPr>
                        <a:t>2.</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ts val="1245"/>
                        </a:lnSpc>
                      </a:pPr>
                      <a:r>
                        <a:rPr lang="en-US" sz="1100">
                          <a:effectLst/>
                        </a:rPr>
                        <a:t>Facebook Adsense</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ts val="1245"/>
                        </a:lnSpc>
                      </a:pPr>
                      <a:r>
                        <a:rPr lang="en-US" sz="1100">
                          <a:effectLst/>
                        </a:rPr>
                        <a:t>550.000/bulan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ts val="1245"/>
                        </a:lnSpc>
                      </a:pPr>
                      <a:r>
                        <a:rPr lang="en-US" sz="1100">
                          <a:effectLst/>
                        </a:rPr>
                        <a:t>25–70rb jangkauan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1381175409"/>
                  </a:ext>
                </a:extLst>
              </a:tr>
              <a:tr h="363717">
                <a:tc>
                  <a:txBody>
                    <a:bodyPr/>
                    <a:lstStyle/>
                    <a:p>
                      <a:pPr marL="69850" algn="l">
                        <a:lnSpc>
                          <a:spcPct val="115000"/>
                        </a:lnSpc>
                        <a:spcBef>
                          <a:spcPts val="5"/>
                        </a:spcBef>
                        <a:spcAft>
                          <a:spcPts val="0"/>
                        </a:spcAft>
                      </a:pPr>
                      <a:r>
                        <a:rPr lang="en-US" sz="1100">
                          <a:effectLst/>
                        </a:rPr>
                        <a:t>3.</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ts val="1245"/>
                        </a:lnSpc>
                      </a:pPr>
                      <a:r>
                        <a:rPr lang="en-US" sz="1100">
                          <a:effectLst/>
                        </a:rPr>
                        <a:t>Google Adsense</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ts val="1245"/>
                        </a:lnSpc>
                      </a:pPr>
                      <a:r>
                        <a:rPr lang="en-US" sz="1100">
                          <a:effectLst/>
                        </a:rPr>
                        <a:t>650.000/bulan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ts val="1245"/>
                        </a:lnSpc>
                      </a:pPr>
                      <a:r>
                        <a:rPr lang="en-US" sz="1100">
                          <a:effectLst/>
                        </a:rPr>
                        <a:t>55 keyword</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867941404"/>
                  </a:ext>
                </a:extLst>
              </a:tr>
              <a:tr h="368839">
                <a:tc>
                  <a:txBody>
                    <a:bodyPr/>
                    <a:lstStyle/>
                    <a:p>
                      <a:pPr marL="69850" algn="l">
                        <a:lnSpc>
                          <a:spcPct val="115000"/>
                        </a:lnSpc>
                        <a:spcBef>
                          <a:spcPts val="5"/>
                        </a:spcBef>
                        <a:spcAft>
                          <a:spcPts val="0"/>
                        </a:spcAft>
                      </a:pPr>
                      <a:r>
                        <a:rPr lang="en-US" sz="1100">
                          <a:effectLst/>
                        </a:rPr>
                        <a:t>4.</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gridSpan="3">
                  <a:txBody>
                    <a:bodyPr/>
                    <a:lstStyle/>
                    <a:p>
                      <a:pPr marL="69850" algn="l">
                        <a:lnSpc>
                          <a:spcPts val="1250"/>
                        </a:lnSpc>
                      </a:pPr>
                      <a:r>
                        <a:rPr lang="en-US" sz="1100">
                          <a:effectLst/>
                        </a:rPr>
                        <a:t>Endorsement Influencer</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3566705846"/>
                  </a:ext>
                </a:extLst>
              </a:tr>
              <a:tr h="322733">
                <a:tc>
                  <a:txBody>
                    <a:bodyPr/>
                    <a:lstStyle/>
                    <a:p>
                      <a:pPr marL="69850" algn="l">
                        <a:lnSpc>
                          <a:spcPct val="115000"/>
                        </a:lnSpc>
                        <a:spcBef>
                          <a:spcPts val="5"/>
                        </a:spcBef>
                        <a:spcAft>
                          <a:spcPts val="0"/>
                        </a:spcAft>
                      </a:pPr>
                      <a:r>
                        <a:rPr lang="en-US" sz="1100">
                          <a:effectLst/>
                        </a:rPr>
                        <a:t>5.</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gridSpan="3">
                  <a:txBody>
                    <a:bodyPr/>
                    <a:lstStyle/>
                    <a:p>
                      <a:pPr marL="69850" algn="l">
                        <a:lnSpc>
                          <a:spcPts val="1245"/>
                        </a:lnSpc>
                      </a:pPr>
                      <a:r>
                        <a:rPr lang="en-US" sz="1100">
                          <a:effectLst/>
                        </a:rPr>
                        <a:t>Paid Promote Story Influencer</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hMerge="1">
                  <a:txBody>
                    <a:bodyPr/>
                    <a:lstStyle/>
                    <a:p>
                      <a:endParaRPr lang="en-ID"/>
                    </a:p>
                  </a:txBody>
                  <a:tcPr/>
                </a:tc>
                <a:tc hMerge="1">
                  <a:txBody>
                    <a:bodyPr/>
                    <a:lstStyle/>
                    <a:p>
                      <a:endParaRPr lang="en-ID"/>
                    </a:p>
                  </a:txBody>
                  <a:tcPr/>
                </a:tc>
                <a:extLst>
                  <a:ext uri="{0D108BD9-81ED-4DB2-BD59-A6C34878D82A}">
                    <a16:rowId xmlns:a16="http://schemas.microsoft.com/office/drawing/2014/main" val="1944343534"/>
                  </a:ext>
                </a:extLst>
              </a:tr>
              <a:tr h="367985">
                <a:tc>
                  <a:txBody>
                    <a:bodyPr/>
                    <a:lstStyle/>
                    <a:p>
                      <a:pPr marL="69850" algn="l">
                        <a:lnSpc>
                          <a:spcPct val="115000"/>
                        </a:lnSpc>
                        <a:spcBef>
                          <a:spcPts val="5"/>
                        </a:spcBef>
                        <a:spcAft>
                          <a:spcPts val="0"/>
                        </a:spcAft>
                      </a:pPr>
                      <a:r>
                        <a:rPr lang="en-US" sz="1100">
                          <a:effectLst/>
                        </a:rPr>
                        <a:t>6.</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ts val="1245"/>
                        </a:lnSpc>
                      </a:pPr>
                      <a:r>
                        <a:rPr lang="en-US" sz="1100">
                          <a:effectLst/>
                        </a:rPr>
                        <a:t>Paid Promote Mahasiswa</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ts val="1245"/>
                        </a:lnSpc>
                      </a:pPr>
                      <a:r>
                        <a:rPr lang="en-US" sz="1100">
                          <a:effectLst/>
                        </a:rPr>
                        <a:t>500.000</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ts val="1245"/>
                        </a:lnSpc>
                      </a:pPr>
                      <a:r>
                        <a:rPr lang="en-US" sz="1100">
                          <a:effectLst/>
                        </a:rPr>
                        <a:t>5 universitas</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1739440245"/>
                  </a:ext>
                </a:extLst>
              </a:tr>
              <a:tr h="351763">
                <a:tc>
                  <a:txBody>
                    <a:bodyPr/>
                    <a:lstStyle/>
                    <a:p>
                      <a:pPr marL="69850" algn="l">
                        <a:lnSpc>
                          <a:spcPct val="115000"/>
                        </a:lnSpc>
                        <a:spcBef>
                          <a:spcPts val="25"/>
                        </a:spcBef>
                        <a:spcAft>
                          <a:spcPts val="0"/>
                        </a:spcAft>
                      </a:pPr>
                      <a:r>
                        <a:rPr lang="en-US" sz="1100">
                          <a:effectLst/>
                        </a:rPr>
                        <a:t>7.</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ct val="115000"/>
                        </a:lnSpc>
                        <a:spcBef>
                          <a:spcPts val="5"/>
                        </a:spcBef>
                        <a:spcAft>
                          <a:spcPts val="0"/>
                        </a:spcAft>
                      </a:pPr>
                      <a:r>
                        <a:rPr lang="en-US" sz="1100">
                          <a:effectLst/>
                        </a:rPr>
                        <a:t>Brosur</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ct val="115000"/>
                        </a:lnSpc>
                        <a:spcBef>
                          <a:spcPts val="5"/>
                        </a:spcBef>
                        <a:spcAft>
                          <a:spcPts val="0"/>
                        </a:spcAft>
                      </a:pPr>
                      <a:r>
                        <a:rPr lang="en-US" sz="1100">
                          <a:effectLst/>
                        </a:rPr>
                        <a:t>150.000</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ct val="115000"/>
                        </a:lnSpc>
                        <a:spcBef>
                          <a:spcPts val="5"/>
                        </a:spcBef>
                        <a:spcAft>
                          <a:spcPts val="0"/>
                        </a:spcAft>
                      </a:pPr>
                      <a:r>
                        <a:rPr lang="en-US" sz="1100">
                          <a:effectLst/>
                        </a:rPr>
                        <a:t>100 lembar</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2920028170"/>
                  </a:ext>
                </a:extLst>
              </a:tr>
              <a:tr h="463653">
                <a:tc>
                  <a:txBody>
                    <a:bodyPr/>
                    <a:lstStyle/>
                    <a:p>
                      <a:pPr marL="69850" algn="l">
                        <a:lnSpc>
                          <a:spcPct val="115000"/>
                        </a:lnSpc>
                        <a:spcBef>
                          <a:spcPts val="5"/>
                        </a:spcBef>
                        <a:spcAft>
                          <a:spcPts val="0"/>
                        </a:spcAft>
                      </a:pPr>
                      <a:r>
                        <a:rPr lang="en-US" sz="1100">
                          <a:effectLst/>
                        </a:rPr>
                        <a:t>8.</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9850" algn="l">
                        <a:lnSpc>
                          <a:spcPts val="1250"/>
                        </a:lnSpc>
                      </a:pPr>
                      <a:r>
                        <a:rPr lang="en-US" sz="1100">
                          <a:effectLst/>
                        </a:rPr>
                        <a:t>Kuota Internet</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66675" algn="l">
                        <a:lnSpc>
                          <a:spcPts val="1250"/>
                        </a:lnSpc>
                      </a:pPr>
                      <a:r>
                        <a:rPr lang="en-US" sz="1100">
                          <a:effectLst/>
                        </a:rPr>
                        <a:t>200.000/bulan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marL="70485" algn="l">
                        <a:lnSpc>
                          <a:spcPts val="1250"/>
                        </a:lnSpc>
                      </a:pPr>
                      <a:r>
                        <a:rPr lang="en-US" sz="1100">
                          <a:effectLst/>
                        </a:rPr>
                        <a:t>akses sosial media</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2712417103"/>
                  </a:ext>
                </a:extLst>
              </a:tr>
              <a:tr h="519470">
                <a:tc gridSpan="2">
                  <a:txBody>
                    <a:bodyPr/>
                    <a:lstStyle/>
                    <a:p>
                      <a:pPr marL="856615" marR="854710" algn="ctr">
                        <a:lnSpc>
                          <a:spcPct val="115000"/>
                        </a:lnSpc>
                        <a:spcBef>
                          <a:spcPts val="5"/>
                        </a:spcBef>
                        <a:spcAft>
                          <a:spcPts val="0"/>
                        </a:spcAft>
                      </a:pPr>
                      <a:r>
                        <a:rPr lang="en-US" sz="1100">
                          <a:effectLst/>
                        </a:rPr>
                        <a:t>Total Biaya</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hMerge="1">
                  <a:txBody>
                    <a:bodyPr/>
                    <a:lstStyle/>
                    <a:p>
                      <a:endParaRPr lang="en-ID"/>
                    </a:p>
                  </a:txBody>
                  <a:tcPr/>
                </a:tc>
                <a:tc>
                  <a:txBody>
                    <a:bodyPr/>
                    <a:lstStyle/>
                    <a:p>
                      <a:pPr marL="66675" algn="l">
                        <a:lnSpc>
                          <a:spcPts val="1245"/>
                        </a:lnSpc>
                      </a:pPr>
                      <a:r>
                        <a:rPr lang="en-US" sz="1000">
                          <a:effectLst/>
                        </a:rPr>
                        <a:t>2.070.000</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tc>
                  <a:txBody>
                    <a:bodyPr/>
                    <a:lstStyle/>
                    <a:p>
                      <a:pPr algn="l">
                        <a:lnSpc>
                          <a:spcPct val="115000"/>
                        </a:lnSpc>
                      </a:pPr>
                      <a:r>
                        <a:rPr lang="en-US" sz="1000" dirty="0">
                          <a:effectLst/>
                        </a:rPr>
                        <a:t> </a:t>
                      </a:r>
                      <a:endParaRPr lang="en-ID"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669" marR="65669" marT="0" marB="0"/>
                </a:tc>
                <a:extLst>
                  <a:ext uri="{0D108BD9-81ED-4DB2-BD59-A6C34878D82A}">
                    <a16:rowId xmlns:a16="http://schemas.microsoft.com/office/drawing/2014/main" val="1384436767"/>
                  </a:ext>
                </a:extLst>
              </a:tr>
            </a:tbl>
          </a:graphicData>
        </a:graphic>
      </p:graphicFrame>
    </p:spTree>
    <p:extLst>
      <p:ext uri="{BB962C8B-B14F-4D97-AF65-F5344CB8AC3E}">
        <p14:creationId xmlns:p14="http://schemas.microsoft.com/office/powerpoint/2010/main" val="36789033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C40534-9364-4C7E-AFFC-8F5542B58084}"/>
              </a:ext>
            </a:extLst>
          </p:cNvPr>
          <p:cNvSpPr>
            <a:spLocks noGrp="1"/>
          </p:cNvSpPr>
          <p:nvPr>
            <p:ph type="title"/>
          </p:nvPr>
        </p:nvSpPr>
        <p:spPr>
          <a:xfrm>
            <a:off x="838206" y="516762"/>
            <a:ext cx="10515600" cy="704696"/>
          </a:xfrm>
        </p:spPr>
        <p:txBody>
          <a:bodyPr/>
          <a:lstStyle/>
          <a:p>
            <a:r>
              <a:rPr lang="en-US" dirty="0"/>
              <a:t>FINANCIAL PLAN</a:t>
            </a:r>
          </a:p>
        </p:txBody>
      </p:sp>
      <p:sp>
        <p:nvSpPr>
          <p:cNvPr id="4" name="Slide Number Placeholder 3">
            <a:extLst>
              <a:ext uri="{FF2B5EF4-FFF2-40B4-BE49-F238E27FC236}">
                <a16:creationId xmlns:a16="http://schemas.microsoft.com/office/drawing/2014/main" id="{0276BD5B-F5EC-4E4F-A135-C4D3B7D66BD7}"/>
              </a:ext>
            </a:extLst>
          </p:cNvPr>
          <p:cNvSpPr>
            <a:spLocks noGrp="1"/>
          </p:cNvSpPr>
          <p:nvPr>
            <p:ph type="sldNum" sz="quarter" idx="12"/>
          </p:nvPr>
        </p:nvSpPr>
        <p:spPr/>
        <p:txBody>
          <a:bodyPr/>
          <a:lstStyle/>
          <a:p>
            <a:fld id="{F470E458-E7C2-4395-B75D-476A174CEE45}" type="slidenum">
              <a:rPr lang="en-US" smtClean="0"/>
              <a:t>14</a:t>
            </a:fld>
            <a:endParaRPr lang="en-US" dirty="0"/>
          </a:p>
        </p:txBody>
      </p:sp>
      <p:graphicFrame>
        <p:nvGraphicFramePr>
          <p:cNvPr id="9" name="Table 8">
            <a:extLst>
              <a:ext uri="{FF2B5EF4-FFF2-40B4-BE49-F238E27FC236}">
                <a16:creationId xmlns:a16="http://schemas.microsoft.com/office/drawing/2014/main" id="{F28BC11E-59B7-45D4-BEB8-6620C3E87FB3}"/>
              </a:ext>
            </a:extLst>
          </p:cNvPr>
          <p:cNvGraphicFramePr>
            <a:graphicFrameLocks noGrp="1"/>
          </p:cNvGraphicFramePr>
          <p:nvPr>
            <p:extLst>
              <p:ext uri="{D42A27DB-BD31-4B8C-83A1-F6EECF244321}">
                <p14:modId xmlns:p14="http://schemas.microsoft.com/office/powerpoint/2010/main" val="2510349231"/>
              </p:ext>
            </p:extLst>
          </p:nvPr>
        </p:nvGraphicFramePr>
        <p:xfrm>
          <a:off x="126608" y="1466484"/>
          <a:ext cx="10916273" cy="1037566"/>
        </p:xfrm>
        <a:graphic>
          <a:graphicData uri="http://schemas.openxmlformats.org/drawingml/2006/table">
            <a:tbl>
              <a:tblPr>
                <a:tableStyleId>{2D5ABB26-0587-4C30-8999-92F81FD0307C}</a:tableStyleId>
              </a:tblPr>
              <a:tblGrid>
                <a:gridCol w="10916273">
                  <a:extLst>
                    <a:ext uri="{9D8B030D-6E8A-4147-A177-3AD203B41FA5}">
                      <a16:colId xmlns:a16="http://schemas.microsoft.com/office/drawing/2014/main" val="1200104628"/>
                    </a:ext>
                  </a:extLst>
                </a:gridCol>
              </a:tblGrid>
              <a:tr h="1037566">
                <a:tc>
                  <a:txBody>
                    <a:bodyPr/>
                    <a:lstStyle/>
                    <a:p>
                      <a:r>
                        <a:rPr lang="en-US" sz="1800" kern="1200" dirty="0">
                          <a:solidFill>
                            <a:schemeClr val="tx1"/>
                          </a:solidFill>
                          <a:effectLst/>
                          <a:latin typeface="+mn-lt"/>
                          <a:ea typeface="+mn-ea"/>
                          <a:cs typeface="+mn-cs"/>
                        </a:rPr>
                        <a:t>Financial plan </a:t>
                      </a:r>
                      <a:r>
                        <a:rPr lang="en-US" sz="1800" kern="1200" dirty="0" err="1">
                          <a:solidFill>
                            <a:schemeClr val="tx1"/>
                          </a:solidFill>
                          <a:effectLst/>
                          <a:latin typeface="+mn-lt"/>
                          <a:ea typeface="+mn-ea"/>
                          <a:cs typeface="+mn-cs"/>
                        </a:rPr>
                        <a:t>berfungsi</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untuk</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membantu</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menetapkan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tujuan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jangka</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panjang</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dengan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melakukan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analisa</a:t>
                      </a:r>
                      <a:r>
                        <a:rPr lang="en-US" sz="1800" kern="1200" dirty="0">
                          <a:solidFill>
                            <a:schemeClr val="tx1"/>
                          </a:solidFill>
                          <a:effectLst/>
                          <a:latin typeface="+mn-lt"/>
                          <a:ea typeface="+mn-ea"/>
                          <a:cs typeface="+mn-cs"/>
                        </a:rPr>
                        <a:t> dan </a:t>
                      </a:r>
                      <a:r>
                        <a:rPr lang="en-US" sz="1800" kern="1200" dirty="0" err="1">
                          <a:solidFill>
                            <a:schemeClr val="tx1"/>
                          </a:solidFill>
                          <a:effectLst/>
                          <a:latin typeface="+mn-lt"/>
                          <a:ea typeface="+mn-ea"/>
                          <a:cs typeface="+mn-cs"/>
                        </a:rPr>
                        <a:t>evaluasi</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keuangan,membuat</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perencanaan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implementasi</a:t>
                      </a:r>
                      <a:r>
                        <a:rPr lang="en-US" sz="1800" kern="1200" dirty="0">
                          <a:solidFill>
                            <a:schemeClr val="tx1"/>
                          </a:solidFill>
                          <a:effectLst/>
                          <a:latin typeface="+mn-lt"/>
                          <a:ea typeface="+mn-ea"/>
                          <a:cs typeface="+mn-cs"/>
                        </a:rPr>
                        <a:t> dan </a:t>
                      </a:r>
                      <a:r>
                        <a:rPr lang="en-US" sz="1800" kern="1200" dirty="0" err="1">
                          <a:solidFill>
                            <a:schemeClr val="tx1"/>
                          </a:solidFill>
                          <a:effectLst/>
                          <a:latin typeface="+mn-lt"/>
                          <a:ea typeface="+mn-ea"/>
                          <a:cs typeface="+mn-cs"/>
                        </a:rPr>
                        <a:t>memonitor</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perencanaan</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keuangan</a:t>
                      </a:r>
                      <a:r>
                        <a:rPr lang="en-US" sz="1800" kern="1200" dirty="0">
                          <a:solidFill>
                            <a:schemeClr val="tx1"/>
                          </a:solidFill>
                          <a:effectLst/>
                          <a:latin typeface="+mn-lt"/>
                          <a:ea typeface="+mn-ea"/>
                          <a:cs typeface="+mn-cs"/>
                        </a:rPr>
                        <a:t> yang </a:t>
                      </a:r>
                      <a:r>
                        <a:rPr lang="en-US" sz="1800" kern="1200" dirty="0" err="1">
                          <a:solidFill>
                            <a:schemeClr val="tx1"/>
                          </a:solidFill>
                          <a:effectLst/>
                          <a:latin typeface="+mn-lt"/>
                          <a:ea typeface="+mn-ea"/>
                          <a:cs typeface="+mn-cs"/>
                        </a:rPr>
                        <a:t>telah</a:t>
                      </a:r>
                      <a:r>
                        <a:rPr lang="en-US" sz="1800" kern="1200" dirty="0">
                          <a:solidFill>
                            <a:schemeClr val="tx1"/>
                          </a:solidFill>
                          <a:effectLst/>
                          <a:latin typeface="+mn-lt"/>
                          <a:ea typeface="+mn-ea"/>
                          <a:cs typeface="+mn-cs"/>
                        </a:rPr>
                        <a:t> </a:t>
                      </a:r>
                      <a:r>
                        <a:rPr lang="en-US" sz="1800" kern="1200" dirty="0" err="1">
                          <a:solidFill>
                            <a:schemeClr val="tx1"/>
                          </a:solidFill>
                          <a:effectLst/>
                          <a:latin typeface="+mn-lt"/>
                          <a:ea typeface="+mn-ea"/>
                          <a:cs typeface="+mn-cs"/>
                        </a:rPr>
                        <a:t>dibuat</a:t>
                      </a:r>
                      <a:r>
                        <a:rPr lang="en-US" sz="1800" kern="1200" dirty="0">
                          <a:solidFill>
                            <a:schemeClr val="tx1"/>
                          </a:solidFill>
                          <a:effectLst/>
                          <a:latin typeface="+mn-lt"/>
                          <a:ea typeface="+mn-ea"/>
                          <a:cs typeface="+mn-cs"/>
                        </a:rPr>
                        <a:t>.</a:t>
                      </a:r>
                      <a:endParaRPr lang="en-ID" sz="1800" kern="1200" dirty="0">
                        <a:solidFill>
                          <a:schemeClr val="tx1"/>
                        </a:solidFill>
                        <a:effectLst/>
                        <a:latin typeface="+mn-lt"/>
                        <a:ea typeface="+mn-ea"/>
                        <a:cs typeface="+mn-cs"/>
                      </a:endParaRPr>
                    </a:p>
                  </a:txBody>
                  <a:tcPr/>
                </a:tc>
                <a:extLst>
                  <a:ext uri="{0D108BD9-81ED-4DB2-BD59-A6C34878D82A}">
                    <a16:rowId xmlns:a16="http://schemas.microsoft.com/office/drawing/2014/main" val="4268539697"/>
                  </a:ext>
                </a:extLst>
              </a:tr>
            </a:tbl>
          </a:graphicData>
        </a:graphic>
      </p:graphicFrame>
      <p:graphicFrame>
        <p:nvGraphicFramePr>
          <p:cNvPr id="6" name="Content Placeholder 5">
            <a:extLst>
              <a:ext uri="{FF2B5EF4-FFF2-40B4-BE49-F238E27FC236}">
                <a16:creationId xmlns:a16="http://schemas.microsoft.com/office/drawing/2014/main" id="{173C41E4-6768-4E56-B8FF-5786D81565B4}"/>
              </a:ext>
            </a:extLst>
          </p:cNvPr>
          <p:cNvGraphicFramePr>
            <a:graphicFrameLocks noGrp="1"/>
          </p:cNvGraphicFramePr>
          <p:nvPr>
            <p:ph sz="half" idx="1"/>
            <p:extLst>
              <p:ext uri="{D42A27DB-BD31-4B8C-83A1-F6EECF244321}">
                <p14:modId xmlns:p14="http://schemas.microsoft.com/office/powerpoint/2010/main" val="179933310"/>
              </p:ext>
            </p:extLst>
          </p:nvPr>
        </p:nvGraphicFramePr>
        <p:xfrm>
          <a:off x="225083" y="2771335"/>
          <a:ext cx="1308295" cy="640080"/>
        </p:xfrm>
        <a:graphic>
          <a:graphicData uri="http://schemas.openxmlformats.org/drawingml/2006/table">
            <a:tbl>
              <a:tblPr>
                <a:tableStyleId>{2D5ABB26-0587-4C30-8999-92F81FD0307C}</a:tableStyleId>
              </a:tblPr>
              <a:tblGrid>
                <a:gridCol w="1308295">
                  <a:extLst>
                    <a:ext uri="{9D8B030D-6E8A-4147-A177-3AD203B41FA5}">
                      <a16:colId xmlns:a16="http://schemas.microsoft.com/office/drawing/2014/main" val="2847462925"/>
                    </a:ext>
                  </a:extLst>
                </a:gridCol>
              </a:tblGrid>
              <a:tr h="323557">
                <a:tc>
                  <a:txBody>
                    <a:bodyPr/>
                    <a:lstStyle/>
                    <a:p>
                      <a:r>
                        <a:rPr lang="en-US" dirty="0" err="1"/>
                        <a:t>Biaya</a:t>
                      </a:r>
                      <a:r>
                        <a:rPr lang="en-US" dirty="0"/>
                        <a:t> </a:t>
                      </a:r>
                      <a:r>
                        <a:rPr lang="en-US" dirty="0" err="1"/>
                        <a:t>Investasi</a:t>
                      </a:r>
                      <a:endParaRPr lang="en-ID" dirty="0"/>
                    </a:p>
                  </a:txBody>
                  <a:tcPr/>
                </a:tc>
                <a:extLst>
                  <a:ext uri="{0D108BD9-81ED-4DB2-BD59-A6C34878D82A}">
                    <a16:rowId xmlns:a16="http://schemas.microsoft.com/office/drawing/2014/main" val="1868605485"/>
                  </a:ext>
                </a:extLst>
              </a:tr>
            </a:tbl>
          </a:graphicData>
        </a:graphic>
      </p:graphicFrame>
      <p:graphicFrame>
        <p:nvGraphicFramePr>
          <p:cNvPr id="12" name="Table 11">
            <a:extLst>
              <a:ext uri="{FF2B5EF4-FFF2-40B4-BE49-F238E27FC236}">
                <a16:creationId xmlns:a16="http://schemas.microsoft.com/office/drawing/2014/main" id="{711955F5-BA07-4A50-99C7-BD104346284A}"/>
              </a:ext>
            </a:extLst>
          </p:cNvPr>
          <p:cNvGraphicFramePr>
            <a:graphicFrameLocks noGrp="1"/>
          </p:cNvGraphicFramePr>
          <p:nvPr>
            <p:extLst>
              <p:ext uri="{D42A27DB-BD31-4B8C-83A1-F6EECF244321}">
                <p14:modId xmlns:p14="http://schemas.microsoft.com/office/powerpoint/2010/main" val="234894629"/>
              </p:ext>
            </p:extLst>
          </p:nvPr>
        </p:nvGraphicFramePr>
        <p:xfrm>
          <a:off x="2172701" y="2366411"/>
          <a:ext cx="5803680" cy="4215321"/>
        </p:xfrm>
        <a:graphic>
          <a:graphicData uri="http://schemas.openxmlformats.org/drawingml/2006/table">
            <a:tbl>
              <a:tblPr firstRow="1" firstCol="1" bandRow="1">
                <a:tableStyleId>{5C22544A-7EE6-4342-B048-85BDC9FD1C3A}</a:tableStyleId>
              </a:tblPr>
              <a:tblGrid>
                <a:gridCol w="1214167">
                  <a:extLst>
                    <a:ext uri="{9D8B030D-6E8A-4147-A177-3AD203B41FA5}">
                      <a16:colId xmlns:a16="http://schemas.microsoft.com/office/drawing/2014/main" val="1262661753"/>
                    </a:ext>
                  </a:extLst>
                </a:gridCol>
                <a:gridCol w="1143598">
                  <a:extLst>
                    <a:ext uri="{9D8B030D-6E8A-4147-A177-3AD203B41FA5}">
                      <a16:colId xmlns:a16="http://schemas.microsoft.com/office/drawing/2014/main" val="4287925293"/>
                    </a:ext>
                  </a:extLst>
                </a:gridCol>
                <a:gridCol w="1136667">
                  <a:extLst>
                    <a:ext uri="{9D8B030D-6E8A-4147-A177-3AD203B41FA5}">
                      <a16:colId xmlns:a16="http://schemas.microsoft.com/office/drawing/2014/main" val="864203931"/>
                    </a:ext>
                  </a:extLst>
                </a:gridCol>
                <a:gridCol w="1154309">
                  <a:extLst>
                    <a:ext uri="{9D8B030D-6E8A-4147-A177-3AD203B41FA5}">
                      <a16:colId xmlns:a16="http://schemas.microsoft.com/office/drawing/2014/main" val="3987945841"/>
                    </a:ext>
                  </a:extLst>
                </a:gridCol>
                <a:gridCol w="1154939">
                  <a:extLst>
                    <a:ext uri="{9D8B030D-6E8A-4147-A177-3AD203B41FA5}">
                      <a16:colId xmlns:a16="http://schemas.microsoft.com/office/drawing/2014/main" val="2764393924"/>
                    </a:ext>
                  </a:extLst>
                </a:gridCol>
              </a:tblGrid>
              <a:tr h="448310">
                <a:tc>
                  <a:txBody>
                    <a:bodyPr/>
                    <a:lstStyle/>
                    <a:p>
                      <a:pPr marL="165735">
                        <a:lnSpc>
                          <a:spcPts val="1375"/>
                        </a:lnSpc>
                      </a:pPr>
                      <a:r>
                        <a:rPr lang="en-US" sz="1200">
                          <a:effectLst/>
                        </a:rPr>
                        <a:t>Komponen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49555">
                        <a:lnSpc>
                          <a:spcPts val="1375"/>
                        </a:lnSpc>
                      </a:pPr>
                      <a:r>
                        <a:rPr lang="en-US" sz="1200">
                          <a:effectLst/>
                        </a:rPr>
                        <a:t>Jumlah</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63525">
                        <a:lnSpc>
                          <a:spcPts val="1375"/>
                        </a:lnSpc>
                      </a:pPr>
                      <a:r>
                        <a:rPr lang="en-US" sz="1200">
                          <a:effectLst/>
                        </a:rPr>
                        <a:t>Satuan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71145" marR="253365" indent="12700">
                        <a:lnSpc>
                          <a:spcPct val="150000"/>
                        </a:lnSpc>
                        <a:spcAft>
                          <a:spcPts val="0"/>
                        </a:spcAft>
                      </a:pPr>
                      <a:r>
                        <a:rPr lang="en-US" sz="1200">
                          <a:effectLst/>
                        </a:rPr>
                        <a:t>Harga Satuan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00965">
                        <a:lnSpc>
                          <a:spcPts val="1375"/>
                        </a:lnSpc>
                      </a:pPr>
                      <a:r>
                        <a:rPr lang="en-US" sz="1200">
                          <a:effectLst/>
                        </a:rPr>
                        <a:t>Total Harga</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1391616"/>
                  </a:ext>
                </a:extLst>
              </a:tr>
              <a:tr h="448310">
                <a:tc>
                  <a:txBody>
                    <a:bodyPr/>
                    <a:lstStyle/>
                    <a:p>
                      <a:pPr marL="67945" marR="360680">
                        <a:lnSpc>
                          <a:spcPct val="150000"/>
                        </a:lnSpc>
                        <a:spcAft>
                          <a:spcPts val="0"/>
                        </a:spcAft>
                      </a:pPr>
                      <a:r>
                        <a:rPr lang="en-US" sz="1200">
                          <a:effectLst/>
                        </a:rPr>
                        <a:t>Buku Kas Besar</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Unit/ 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25.000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50.000</a:t>
                      </a:r>
                      <a:endParaRPr lang="en-ID" sz="1050">
                        <a:effectLst/>
                      </a:endParaRPr>
                    </a:p>
                    <a:p>
                      <a:pPr marL="68580">
                        <a:lnSpc>
                          <a:spcPts val="1375"/>
                        </a:lnSpc>
                      </a:pPr>
                      <a:r>
                        <a:rPr lang="en-US" sz="1200">
                          <a:effectLst/>
                        </a:rPr>
                        <a:t> </a:t>
                      </a:r>
                      <a:endParaRPr lang="en-ID" sz="1050">
                        <a:effectLst/>
                      </a:endParaRPr>
                    </a:p>
                    <a:p>
                      <a:pPr marL="68580">
                        <a:lnSpc>
                          <a:spcPts val="1375"/>
                        </a:lnSpc>
                      </a:pPr>
                      <a:r>
                        <a:rPr lang="en-US" sz="1200">
                          <a:effectLst/>
                        </a:rPr>
                        <a:t> </a:t>
                      </a:r>
                      <a:endParaRPr lang="en-ID" sz="1050">
                        <a:effectLst/>
                      </a:endParaRPr>
                    </a:p>
                    <a:p>
                      <a:pPr marL="68580">
                        <a:lnSpc>
                          <a:spcPts val="1375"/>
                        </a:lnSpc>
                      </a:pPr>
                      <a:r>
                        <a:rPr lang="en-US" sz="1200">
                          <a:effectLst/>
                        </a:rPr>
                        <a:t> </a:t>
                      </a:r>
                      <a:endParaRPr lang="en-ID" sz="1050">
                        <a:effectLst/>
                      </a:endParaRPr>
                    </a:p>
                    <a:p>
                      <a:pPr marL="68580">
                        <a:lnSpc>
                          <a:spcPts val="1375"/>
                        </a:lnSpc>
                      </a:pPr>
                      <a:r>
                        <a:rPr lang="en-US" sz="1050">
                          <a:effectLst/>
                        </a:rPr>
                        <a:t> </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07052010"/>
                  </a:ext>
                </a:extLst>
              </a:tr>
              <a:tr h="448310">
                <a:tc>
                  <a:txBody>
                    <a:bodyPr/>
                    <a:lstStyle/>
                    <a:p>
                      <a:pPr marL="67945" marR="360680">
                        <a:lnSpc>
                          <a:spcPct val="150000"/>
                        </a:lnSpc>
                        <a:spcAft>
                          <a:spcPts val="0"/>
                        </a:spcAft>
                      </a:pPr>
                      <a:r>
                        <a:rPr lang="en-US" sz="1200">
                          <a:effectLst/>
                        </a:rPr>
                        <a:t>Buku Kas Kecil</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1</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Unit/ 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15.000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15.000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252210234"/>
                  </a:ext>
                </a:extLst>
              </a:tr>
              <a:tr h="448310">
                <a:tc>
                  <a:txBody>
                    <a:bodyPr/>
                    <a:lstStyle/>
                    <a:p>
                      <a:pPr marL="67945" marR="360680">
                        <a:lnSpc>
                          <a:spcPct val="150000"/>
                        </a:lnSpc>
                        <a:spcAft>
                          <a:spcPts val="0"/>
                        </a:spcAft>
                      </a:pPr>
                      <a:r>
                        <a:rPr lang="en-US" sz="1200">
                          <a:effectLst/>
                        </a:rPr>
                        <a:t>Kwitansi</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dirty="0">
                          <a:effectLst/>
                        </a:rPr>
                        <a:t>1</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Unit/ 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5.000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08531989"/>
                  </a:ext>
                </a:extLst>
              </a:tr>
              <a:tr h="448310">
                <a:tc>
                  <a:txBody>
                    <a:bodyPr/>
                    <a:lstStyle/>
                    <a:p>
                      <a:pPr marL="67945" marR="360680">
                        <a:lnSpc>
                          <a:spcPct val="150000"/>
                        </a:lnSpc>
                        <a:spcAft>
                          <a:spcPts val="0"/>
                        </a:spcAft>
                      </a:pPr>
                      <a:r>
                        <a:rPr lang="en-US" sz="1200">
                          <a:effectLst/>
                        </a:rPr>
                        <a:t>Pulpen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dirty="0">
                          <a:effectLst/>
                        </a:rPr>
                        <a:t>1</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Pack/Bulan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23.000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23.000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488608571"/>
                  </a:ext>
                </a:extLst>
              </a:tr>
              <a:tr h="448310">
                <a:tc>
                  <a:txBody>
                    <a:bodyPr/>
                    <a:lstStyle/>
                    <a:p>
                      <a:pPr marL="67945" marR="360680">
                        <a:lnSpc>
                          <a:spcPct val="150000"/>
                        </a:lnSpc>
                        <a:spcAft>
                          <a:spcPts val="0"/>
                        </a:spcAft>
                      </a:pPr>
                      <a:r>
                        <a:rPr lang="en-US" sz="1200" spc="-5">
                          <a:effectLst/>
                        </a:rPr>
                        <a:t>Correction </a:t>
                      </a:r>
                      <a:r>
                        <a:rPr lang="en-US" sz="1200">
                          <a:effectLst/>
                        </a:rPr>
                        <a:t>Tape</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3</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Unit/ 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14.000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42.000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827779340"/>
                  </a:ext>
                </a:extLst>
              </a:tr>
              <a:tr h="448310">
                <a:tc>
                  <a:txBody>
                    <a:bodyPr/>
                    <a:lstStyle/>
                    <a:p>
                      <a:pPr marL="67945" marR="360680">
                        <a:lnSpc>
                          <a:spcPct val="150000"/>
                        </a:lnSpc>
                        <a:spcAft>
                          <a:spcPts val="0"/>
                        </a:spcAft>
                      </a:pPr>
                      <a:r>
                        <a:rPr lang="en-US" sz="1200">
                          <a:effectLst/>
                        </a:rPr>
                        <a:t>Kalkulator</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Unit/ 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130.000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8580">
                        <a:lnSpc>
                          <a:spcPts val="1375"/>
                        </a:lnSpc>
                      </a:pPr>
                      <a:r>
                        <a:rPr lang="en-US" sz="1200">
                          <a:effectLst/>
                        </a:rPr>
                        <a:t>Rp. 260.000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288168758"/>
                  </a:ext>
                </a:extLst>
              </a:tr>
              <a:tr h="448310">
                <a:tc>
                  <a:txBody>
                    <a:bodyPr/>
                    <a:lstStyle/>
                    <a:p>
                      <a:pPr marL="67945" marR="360680">
                        <a:lnSpc>
                          <a:spcPct val="150000"/>
                        </a:lnSpc>
                        <a:spcAft>
                          <a:spcPts val="0"/>
                        </a:spcAft>
                      </a:pPr>
                      <a:r>
                        <a:rPr lang="en-US" sz="1200">
                          <a:effectLst/>
                        </a:rPr>
                        <a:t>Jumlah</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gridSpan="3">
                  <a:txBody>
                    <a:bodyPr/>
                    <a:lstStyle/>
                    <a:p>
                      <a:pPr marL="68580">
                        <a:lnSpc>
                          <a:spcPts val="1375"/>
                        </a:lnSpc>
                      </a:pPr>
                      <a:r>
                        <a:rPr lang="en-US" sz="1200">
                          <a:effectLst/>
                        </a:rPr>
                        <a:t> </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en-ID"/>
                    </a:p>
                  </a:txBody>
                  <a:tcPr/>
                </a:tc>
                <a:tc hMerge="1">
                  <a:txBody>
                    <a:bodyPr/>
                    <a:lstStyle/>
                    <a:p>
                      <a:endParaRPr lang="en-ID"/>
                    </a:p>
                  </a:txBody>
                  <a:tcPr/>
                </a:tc>
                <a:tc>
                  <a:txBody>
                    <a:bodyPr/>
                    <a:lstStyle/>
                    <a:p>
                      <a:pPr marL="68580">
                        <a:lnSpc>
                          <a:spcPts val="1375"/>
                        </a:lnSpc>
                      </a:pPr>
                      <a:r>
                        <a:rPr lang="en-US" sz="1200" dirty="0">
                          <a:effectLst/>
                        </a:rPr>
                        <a:t>Rp.395.000</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977297600"/>
                  </a:ext>
                </a:extLst>
              </a:tr>
            </a:tbl>
          </a:graphicData>
        </a:graphic>
      </p:graphicFrame>
    </p:spTree>
    <p:extLst>
      <p:ext uri="{BB962C8B-B14F-4D97-AF65-F5344CB8AC3E}">
        <p14:creationId xmlns:p14="http://schemas.microsoft.com/office/powerpoint/2010/main" val="33567726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D105C-F42D-4604-A34A-543340671988}"/>
              </a:ext>
            </a:extLst>
          </p:cNvPr>
          <p:cNvSpPr>
            <a:spLocks noGrp="1"/>
          </p:cNvSpPr>
          <p:nvPr>
            <p:ph type="title"/>
          </p:nvPr>
        </p:nvSpPr>
        <p:spPr>
          <a:xfrm>
            <a:off x="189706" y="534572"/>
            <a:ext cx="10515600" cy="2235811"/>
          </a:xfrm>
        </p:spPr>
        <p:txBody>
          <a:bodyPr>
            <a:normAutofit fontScale="90000"/>
          </a:bodyPr>
          <a:lstStyle/>
          <a:p>
            <a:pPr marL="342900" marR="1077595" lvl="0" indent="-342900" algn="l">
              <a:lnSpc>
                <a:spcPct val="150000"/>
              </a:lnSpc>
              <a:spcAft>
                <a:spcPts val="0"/>
              </a:spcAft>
            </a:pP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Operasional</a:t>
            </a:r>
            <a:br>
              <a:rPr lang="en-ID" sz="1800" dirty="0">
                <a:effectLst/>
                <a:latin typeface="Times New Roman" panose="02020603050405020304" pitchFamily="18" charset="0"/>
                <a:ea typeface="Times New Roman" panose="02020603050405020304" pitchFamily="18" charset="0"/>
              </a:rPr>
            </a:b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operasional</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yaitu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berupa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pengeluaran</a:t>
            </a:r>
            <a:r>
              <a:rPr lang="en-US" sz="1800" dirty="0">
                <a:effectLst/>
                <a:latin typeface="Times New Roman" panose="02020603050405020304" pitchFamily="18" charset="0"/>
                <a:ea typeface="Times New Roman" panose="02020603050405020304" pitchFamily="18" charset="0"/>
              </a:rPr>
              <a:t> uang </a:t>
            </a:r>
            <a:r>
              <a:rPr lang="en-US" sz="1800" dirty="0" err="1">
                <a:effectLst/>
                <a:latin typeface="Times New Roman" panose="02020603050405020304" pitchFamily="18" charset="0"/>
                <a:ea typeface="Times New Roman" panose="02020603050405020304" pitchFamily="18" charset="0"/>
              </a:rPr>
              <a:t>untuk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melaksanakan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kegiatan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pokok,yaitu</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berupa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biaya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penjualan</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administrasi</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untuk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memperoleh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pendapatan,tidak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termasuk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pengeluaran</a:t>
            </a:r>
            <a:r>
              <a:rPr lang="en-US" sz="1800" dirty="0">
                <a:effectLst/>
                <a:latin typeface="Times New Roman" panose="02020603050405020304" pitchFamily="18" charset="0"/>
                <a:ea typeface="Times New Roman" panose="02020603050405020304" pitchFamily="18" charset="0"/>
              </a:rPr>
              <a:t> yang </a:t>
            </a:r>
            <a:r>
              <a:rPr lang="en-US" sz="1800" dirty="0" err="1">
                <a:effectLst/>
                <a:latin typeface="Times New Roman" panose="02020603050405020304" pitchFamily="18" charset="0"/>
                <a:ea typeface="Times New Roman" panose="02020603050405020304" pitchFamily="18" charset="0"/>
              </a:rPr>
              <a:t>telah</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diperhitungkan</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dalam</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harga</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pokok</a:t>
            </a:r>
            <a:r>
              <a:rPr lang="en-US" sz="1800" dirty="0">
                <a:effectLst/>
                <a:latin typeface="Times New Roman" panose="02020603050405020304" pitchFamily="18" charset="0"/>
                <a:ea typeface="Times New Roman" panose="02020603050405020304" pitchFamily="18" charset="0"/>
              </a:rPr>
              <a:t> </a:t>
            </a:r>
            <a:r>
              <a:rPr lang="en-US" sz="1800" dirty="0" err="1">
                <a:effectLst/>
                <a:latin typeface="Times New Roman" panose="02020603050405020304" pitchFamily="18" charset="0"/>
                <a:ea typeface="Times New Roman" panose="02020603050405020304" pitchFamily="18" charset="0"/>
              </a:rPr>
              <a:t>penjualan</a:t>
            </a:r>
            <a:r>
              <a:rPr lang="en-US" sz="1800" dirty="0">
                <a:effectLst/>
                <a:latin typeface="Times New Roman" panose="02020603050405020304" pitchFamily="18" charset="0"/>
                <a:ea typeface="Times New Roman" panose="02020603050405020304" pitchFamily="18" charset="0"/>
              </a:rPr>
              <a:t> dan </a:t>
            </a:r>
            <a:r>
              <a:rPr lang="en-US" sz="1800" dirty="0" err="1">
                <a:effectLst/>
                <a:latin typeface="Times New Roman" panose="02020603050405020304" pitchFamily="18" charset="0"/>
                <a:ea typeface="Times New Roman" panose="02020603050405020304" pitchFamily="18" charset="0"/>
              </a:rPr>
              <a:t>penyusutan</a:t>
            </a:r>
            <a:br>
              <a:rPr lang="en-ID" sz="1800" dirty="0">
                <a:effectLst/>
                <a:latin typeface="Times New Roman" panose="02020603050405020304" pitchFamily="18" charset="0"/>
                <a:ea typeface="Times New Roman" panose="02020603050405020304" pitchFamily="18" charset="0"/>
              </a:rPr>
            </a:br>
            <a:endParaRPr lang="en-ID" dirty="0"/>
          </a:p>
        </p:txBody>
      </p:sp>
      <p:sp>
        <p:nvSpPr>
          <p:cNvPr id="3" name="Slide Number Placeholder 2">
            <a:extLst>
              <a:ext uri="{FF2B5EF4-FFF2-40B4-BE49-F238E27FC236}">
                <a16:creationId xmlns:a16="http://schemas.microsoft.com/office/drawing/2014/main" id="{674FD094-FC61-4828-9BEF-C6D3BC986C25}"/>
              </a:ext>
            </a:extLst>
          </p:cNvPr>
          <p:cNvSpPr>
            <a:spLocks noGrp="1"/>
          </p:cNvSpPr>
          <p:nvPr>
            <p:ph type="sldNum" sz="quarter" idx="12"/>
          </p:nvPr>
        </p:nvSpPr>
        <p:spPr/>
        <p:txBody>
          <a:bodyPr/>
          <a:lstStyle/>
          <a:p>
            <a:fld id="{F470E458-E7C2-4395-B75D-476A174CEE45}" type="slidenum">
              <a:rPr lang="en-US" noProof="0" smtClean="0"/>
              <a:t>15</a:t>
            </a:fld>
            <a:endParaRPr lang="en-US" noProof="0" dirty="0"/>
          </a:p>
        </p:txBody>
      </p:sp>
      <p:graphicFrame>
        <p:nvGraphicFramePr>
          <p:cNvPr id="5" name="Table 4">
            <a:extLst>
              <a:ext uri="{FF2B5EF4-FFF2-40B4-BE49-F238E27FC236}">
                <a16:creationId xmlns:a16="http://schemas.microsoft.com/office/drawing/2014/main" id="{87DEED6C-FD9C-4BBE-A32E-ED0DB5547217}"/>
              </a:ext>
            </a:extLst>
          </p:cNvPr>
          <p:cNvGraphicFramePr>
            <a:graphicFrameLocks noGrp="1"/>
          </p:cNvGraphicFramePr>
          <p:nvPr>
            <p:extLst>
              <p:ext uri="{D42A27DB-BD31-4B8C-83A1-F6EECF244321}">
                <p14:modId xmlns:p14="http://schemas.microsoft.com/office/powerpoint/2010/main" val="820543119"/>
              </p:ext>
            </p:extLst>
          </p:nvPr>
        </p:nvGraphicFramePr>
        <p:xfrm>
          <a:off x="2672862" y="2152357"/>
          <a:ext cx="6212693" cy="3640335"/>
        </p:xfrm>
        <a:graphic>
          <a:graphicData uri="http://schemas.openxmlformats.org/drawingml/2006/table">
            <a:tbl>
              <a:tblPr firstRow="1" firstCol="1" bandRow="1">
                <a:tableStyleId>{5C22544A-7EE6-4342-B048-85BDC9FD1C3A}</a:tableStyleId>
              </a:tblPr>
              <a:tblGrid>
                <a:gridCol w="1237447">
                  <a:extLst>
                    <a:ext uri="{9D8B030D-6E8A-4147-A177-3AD203B41FA5}">
                      <a16:colId xmlns:a16="http://schemas.microsoft.com/office/drawing/2014/main" val="1733340883"/>
                    </a:ext>
                  </a:extLst>
                </a:gridCol>
                <a:gridCol w="1198556">
                  <a:extLst>
                    <a:ext uri="{9D8B030D-6E8A-4147-A177-3AD203B41FA5}">
                      <a16:colId xmlns:a16="http://schemas.microsoft.com/office/drawing/2014/main" val="337937068"/>
                    </a:ext>
                  </a:extLst>
                </a:gridCol>
                <a:gridCol w="1195021">
                  <a:extLst>
                    <a:ext uri="{9D8B030D-6E8A-4147-A177-3AD203B41FA5}">
                      <a16:colId xmlns:a16="http://schemas.microsoft.com/office/drawing/2014/main" val="1785043650"/>
                    </a:ext>
                  </a:extLst>
                </a:gridCol>
                <a:gridCol w="1196435">
                  <a:extLst>
                    <a:ext uri="{9D8B030D-6E8A-4147-A177-3AD203B41FA5}">
                      <a16:colId xmlns:a16="http://schemas.microsoft.com/office/drawing/2014/main" val="2184407270"/>
                    </a:ext>
                  </a:extLst>
                </a:gridCol>
                <a:gridCol w="1385234">
                  <a:extLst>
                    <a:ext uri="{9D8B030D-6E8A-4147-A177-3AD203B41FA5}">
                      <a16:colId xmlns:a16="http://schemas.microsoft.com/office/drawing/2014/main" val="3478868434"/>
                    </a:ext>
                  </a:extLst>
                </a:gridCol>
              </a:tblGrid>
              <a:tr h="586785">
                <a:tc>
                  <a:txBody>
                    <a:bodyPr/>
                    <a:lstStyle/>
                    <a:p>
                      <a:pPr marL="194310">
                        <a:lnSpc>
                          <a:spcPts val="1375"/>
                        </a:lnSpc>
                      </a:pPr>
                      <a:r>
                        <a:rPr lang="en-US" sz="1200">
                          <a:effectLst/>
                        </a:rPr>
                        <a:t>Komponen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90195">
                        <a:lnSpc>
                          <a:spcPts val="1375"/>
                        </a:lnSpc>
                      </a:pPr>
                      <a:r>
                        <a:rPr lang="en-US" sz="1200">
                          <a:effectLst/>
                        </a:rPr>
                        <a:t>Jumlah</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307340">
                        <a:lnSpc>
                          <a:spcPts val="1375"/>
                        </a:lnSpc>
                      </a:pPr>
                      <a:r>
                        <a:rPr lang="en-US" sz="1200">
                          <a:effectLst/>
                        </a:rPr>
                        <a:t>Satuan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81280">
                        <a:lnSpc>
                          <a:spcPts val="1375"/>
                        </a:lnSpc>
                      </a:pPr>
                      <a:r>
                        <a:rPr lang="en-US" sz="1200">
                          <a:effectLst/>
                        </a:rPr>
                        <a:t>Harga Satuan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220345">
                        <a:lnSpc>
                          <a:spcPts val="1375"/>
                        </a:lnSpc>
                      </a:pPr>
                      <a:r>
                        <a:rPr lang="en-US" sz="1200">
                          <a:effectLst/>
                        </a:rPr>
                        <a:t>Total Harga</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591852426"/>
                  </a:ext>
                </a:extLst>
              </a:tr>
              <a:tr h="587494">
                <a:tc>
                  <a:txBody>
                    <a:bodyPr/>
                    <a:lstStyle/>
                    <a:p>
                      <a:pPr marL="67945">
                        <a:lnSpc>
                          <a:spcPts val="1380"/>
                        </a:lnSpc>
                      </a:pPr>
                      <a:r>
                        <a:rPr lang="en-US" sz="1200">
                          <a:effectLst/>
                        </a:rPr>
                        <a:t>Penyusutan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80"/>
                        </a:lnSpc>
                      </a:pPr>
                      <a:r>
                        <a:rPr lang="en-US" sz="1200">
                          <a:effectLst/>
                        </a:rPr>
                        <a:t>12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80"/>
                        </a:lnSpc>
                      </a:pPr>
                      <a:r>
                        <a:rPr lang="en-US" sz="1200">
                          <a:effectLst/>
                        </a:rPr>
                        <a:t>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80"/>
                        </a:lnSpc>
                      </a:pPr>
                      <a:r>
                        <a:rPr lang="en-US" sz="1200">
                          <a:effectLst/>
                        </a:rPr>
                        <a:t>Rp. 360.900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80"/>
                        </a:lnSpc>
                      </a:pPr>
                      <a:r>
                        <a:rPr lang="en-US" sz="1200">
                          <a:effectLst/>
                        </a:rPr>
                        <a:t>Rp. 4.330.800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140238822"/>
                  </a:ext>
                </a:extLst>
              </a:tr>
              <a:tr h="882518">
                <a:tc>
                  <a:txBody>
                    <a:bodyPr/>
                    <a:lstStyle/>
                    <a:p>
                      <a:pPr marL="67945" marR="132080">
                        <a:lnSpc>
                          <a:spcPct val="150000"/>
                        </a:lnSpc>
                        <a:spcBef>
                          <a:spcPts val="5"/>
                        </a:spcBef>
                        <a:spcAft>
                          <a:spcPts val="0"/>
                        </a:spcAft>
                      </a:pPr>
                      <a:r>
                        <a:rPr lang="en-US" sz="1200" dirty="0">
                          <a:effectLst/>
                        </a:rPr>
                        <a:t>Beban Internet dan Listrik</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ct val="115000"/>
                        </a:lnSpc>
                        <a:spcBef>
                          <a:spcPts val="5"/>
                        </a:spcBef>
                        <a:spcAft>
                          <a:spcPts val="0"/>
                        </a:spcAft>
                      </a:pPr>
                      <a:r>
                        <a:rPr lang="en-US" sz="1200">
                          <a:effectLst/>
                        </a:rPr>
                        <a:t>12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ct val="115000"/>
                        </a:lnSpc>
                        <a:spcBef>
                          <a:spcPts val="5"/>
                        </a:spcBef>
                        <a:spcAft>
                          <a:spcPts val="0"/>
                        </a:spcAft>
                      </a:pPr>
                      <a:r>
                        <a:rPr lang="en-US" sz="1200">
                          <a:effectLst/>
                        </a:rPr>
                        <a:t>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ct val="115000"/>
                        </a:lnSpc>
                        <a:spcBef>
                          <a:spcPts val="5"/>
                        </a:spcBef>
                        <a:spcAft>
                          <a:spcPts val="0"/>
                        </a:spcAft>
                      </a:pPr>
                      <a:r>
                        <a:rPr lang="en-US" sz="1200">
                          <a:effectLst/>
                        </a:rPr>
                        <a:t>Rp. 780.000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ct val="115000"/>
                        </a:lnSpc>
                        <a:spcBef>
                          <a:spcPts val="5"/>
                        </a:spcBef>
                        <a:spcAft>
                          <a:spcPts val="0"/>
                        </a:spcAft>
                      </a:pPr>
                      <a:r>
                        <a:rPr lang="en-US" sz="1200">
                          <a:effectLst/>
                        </a:rPr>
                        <a:t>Rp. 9.360.000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733679862"/>
                  </a:ext>
                </a:extLst>
              </a:tr>
              <a:tr h="882518">
                <a:tc>
                  <a:txBody>
                    <a:bodyPr/>
                    <a:lstStyle/>
                    <a:p>
                      <a:pPr marL="67945" marR="417195">
                        <a:lnSpc>
                          <a:spcPct val="150000"/>
                        </a:lnSpc>
                        <a:spcAft>
                          <a:spcPts val="0"/>
                        </a:spcAft>
                      </a:pPr>
                      <a:r>
                        <a:rPr lang="en-US" sz="1200">
                          <a:effectLst/>
                        </a:rPr>
                        <a:t>Hosting +Domain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12</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Bulan</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Rp. 250.000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67945">
                        <a:lnSpc>
                          <a:spcPts val="1375"/>
                        </a:lnSpc>
                      </a:pPr>
                      <a:r>
                        <a:rPr lang="en-US" sz="1200">
                          <a:effectLst/>
                        </a:rPr>
                        <a:t>Rp. 3.000.000</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76911069"/>
                  </a:ext>
                </a:extLst>
              </a:tr>
              <a:tr h="701020">
                <a:tc gridSpan="4">
                  <a:txBody>
                    <a:bodyPr/>
                    <a:lstStyle/>
                    <a:p>
                      <a:pPr marL="67945">
                        <a:lnSpc>
                          <a:spcPts val="1375"/>
                        </a:lnSpc>
                      </a:pPr>
                      <a:r>
                        <a:rPr lang="en-US" sz="1050">
                          <a:effectLst/>
                        </a:rPr>
                        <a:t>Total</a:t>
                      </a:r>
                      <a:endParaRPr lang="en-ID" sz="105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en-ID"/>
                    </a:p>
                  </a:txBody>
                  <a:tcPr/>
                </a:tc>
                <a:tc hMerge="1">
                  <a:txBody>
                    <a:bodyPr/>
                    <a:lstStyle/>
                    <a:p>
                      <a:endParaRPr lang="en-ID"/>
                    </a:p>
                  </a:txBody>
                  <a:tcPr/>
                </a:tc>
                <a:tc hMerge="1">
                  <a:txBody>
                    <a:bodyPr/>
                    <a:lstStyle/>
                    <a:p>
                      <a:endParaRPr lang="en-ID"/>
                    </a:p>
                  </a:txBody>
                  <a:tcPr/>
                </a:tc>
                <a:tc>
                  <a:txBody>
                    <a:bodyPr/>
                    <a:lstStyle/>
                    <a:p>
                      <a:pPr marL="67945">
                        <a:lnSpc>
                          <a:spcPts val="1375"/>
                        </a:lnSpc>
                      </a:pPr>
                      <a:r>
                        <a:rPr lang="en-US" sz="1050" dirty="0">
                          <a:effectLst/>
                        </a:rPr>
                        <a:t>Rp.13.693.800</a:t>
                      </a:r>
                      <a:endParaRPr lang="en-ID" sz="105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74532116"/>
                  </a:ext>
                </a:extLst>
              </a:tr>
            </a:tbl>
          </a:graphicData>
        </a:graphic>
      </p:graphicFrame>
    </p:spTree>
    <p:extLst>
      <p:ext uri="{BB962C8B-B14F-4D97-AF65-F5344CB8AC3E}">
        <p14:creationId xmlns:p14="http://schemas.microsoft.com/office/powerpoint/2010/main" val="38573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B852F-DB2B-47BF-A4B3-C94D0AEF902D}"/>
              </a:ext>
            </a:extLst>
          </p:cNvPr>
          <p:cNvSpPr>
            <a:spLocks noGrp="1"/>
          </p:cNvSpPr>
          <p:nvPr>
            <p:ph type="title"/>
          </p:nvPr>
        </p:nvSpPr>
        <p:spPr/>
        <p:txBody>
          <a:bodyPr/>
          <a:lstStyle/>
          <a:p>
            <a:r>
              <a:rPr lang="en-US" dirty="0"/>
              <a:t>Outcome</a:t>
            </a:r>
            <a:endParaRPr lang="en-ID" dirty="0"/>
          </a:p>
        </p:txBody>
      </p:sp>
      <p:graphicFrame>
        <p:nvGraphicFramePr>
          <p:cNvPr id="9" name="Content Placeholder 8">
            <a:extLst>
              <a:ext uri="{FF2B5EF4-FFF2-40B4-BE49-F238E27FC236}">
                <a16:creationId xmlns:a16="http://schemas.microsoft.com/office/drawing/2014/main" id="{152E03CA-8129-494D-937D-FA57CEE6C1CB}"/>
              </a:ext>
            </a:extLst>
          </p:cNvPr>
          <p:cNvGraphicFramePr>
            <a:graphicFrameLocks noGrp="1"/>
          </p:cNvGraphicFramePr>
          <p:nvPr>
            <p:ph sz="half" idx="1"/>
            <p:extLst>
              <p:ext uri="{D42A27DB-BD31-4B8C-83A1-F6EECF244321}">
                <p14:modId xmlns:p14="http://schemas.microsoft.com/office/powerpoint/2010/main" val="3073506145"/>
              </p:ext>
            </p:extLst>
          </p:nvPr>
        </p:nvGraphicFramePr>
        <p:xfrm>
          <a:off x="411306" y="1893552"/>
          <a:ext cx="5103229" cy="4447573"/>
        </p:xfrm>
        <a:graphic>
          <a:graphicData uri="http://schemas.openxmlformats.org/drawingml/2006/table">
            <a:tbl>
              <a:tblPr firstRow="1" firstCol="1" bandRow="1">
                <a:tableStyleId>{5C22544A-7EE6-4342-B048-85BDC9FD1C3A}</a:tableStyleId>
              </a:tblPr>
              <a:tblGrid>
                <a:gridCol w="1341556">
                  <a:extLst>
                    <a:ext uri="{9D8B030D-6E8A-4147-A177-3AD203B41FA5}">
                      <a16:colId xmlns:a16="http://schemas.microsoft.com/office/drawing/2014/main" val="2689927143"/>
                    </a:ext>
                  </a:extLst>
                </a:gridCol>
                <a:gridCol w="1295226">
                  <a:extLst>
                    <a:ext uri="{9D8B030D-6E8A-4147-A177-3AD203B41FA5}">
                      <a16:colId xmlns:a16="http://schemas.microsoft.com/office/drawing/2014/main" val="2969451832"/>
                    </a:ext>
                  </a:extLst>
                </a:gridCol>
                <a:gridCol w="1171221">
                  <a:extLst>
                    <a:ext uri="{9D8B030D-6E8A-4147-A177-3AD203B41FA5}">
                      <a16:colId xmlns:a16="http://schemas.microsoft.com/office/drawing/2014/main" val="1526937728"/>
                    </a:ext>
                  </a:extLst>
                </a:gridCol>
                <a:gridCol w="1295226">
                  <a:extLst>
                    <a:ext uri="{9D8B030D-6E8A-4147-A177-3AD203B41FA5}">
                      <a16:colId xmlns:a16="http://schemas.microsoft.com/office/drawing/2014/main" val="2943767523"/>
                    </a:ext>
                  </a:extLst>
                </a:gridCol>
              </a:tblGrid>
              <a:tr h="475074">
                <a:tc>
                  <a:txBody>
                    <a:bodyPr/>
                    <a:lstStyle/>
                    <a:p>
                      <a:pPr marL="467360" algn="l">
                        <a:lnSpc>
                          <a:spcPct val="115000"/>
                        </a:lnSpc>
                        <a:spcBef>
                          <a:spcPts val="30"/>
                        </a:spcBef>
                        <a:spcAft>
                          <a:spcPts val="0"/>
                        </a:spcAft>
                      </a:pPr>
                      <a:r>
                        <a:rPr lang="en-US" sz="1000">
                          <a:effectLst/>
                        </a:rPr>
                        <a:t>Nama</a:t>
                      </a:r>
                      <a:endParaRPr lang="en-ID" sz="800">
                        <a:effectLst/>
                      </a:endParaRPr>
                    </a:p>
                    <a:p>
                      <a:pPr marL="467360" algn="l">
                        <a:lnSpc>
                          <a:spcPct val="115000"/>
                        </a:lnSpc>
                        <a:spcBef>
                          <a:spcPts val="710"/>
                        </a:spcBef>
                        <a:spcAft>
                          <a:spcPts val="0"/>
                        </a:spcAft>
                      </a:pPr>
                      <a:r>
                        <a:rPr lang="en-US" sz="1000">
                          <a:effectLst/>
                        </a:rPr>
                        <a:t>Barang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5000"/>
                        </a:lnSpc>
                        <a:spcBef>
                          <a:spcPts val="50"/>
                        </a:spcBef>
                      </a:pPr>
                      <a:r>
                        <a:rPr lang="en-US" sz="800">
                          <a:effectLst/>
                        </a:rPr>
                        <a:t> </a:t>
                      </a:r>
                      <a:endParaRPr lang="en-ID" sz="800">
                        <a:effectLst/>
                      </a:endParaRPr>
                    </a:p>
                    <a:p>
                      <a:pPr marL="470535" algn="l">
                        <a:lnSpc>
                          <a:spcPct val="115000"/>
                        </a:lnSpc>
                      </a:pPr>
                      <a:r>
                        <a:rPr lang="en-US" sz="1000">
                          <a:effectLst/>
                        </a:rPr>
                        <a:t>Unit</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30"/>
                        </a:spcBef>
                        <a:spcAft>
                          <a:spcPts val="0"/>
                        </a:spcAft>
                      </a:pPr>
                      <a:r>
                        <a:rPr lang="en-US" sz="1000">
                          <a:effectLst/>
                        </a:rPr>
                        <a:t>Harga</a:t>
                      </a:r>
                      <a:endParaRPr lang="en-ID" sz="800">
                        <a:effectLst/>
                      </a:endParaRPr>
                    </a:p>
                    <a:p>
                      <a:pPr marL="470535" algn="l">
                        <a:lnSpc>
                          <a:spcPct val="115000"/>
                        </a:lnSpc>
                        <a:spcBef>
                          <a:spcPts val="710"/>
                        </a:spcBef>
                        <a:spcAft>
                          <a:spcPts val="0"/>
                        </a:spcAft>
                      </a:pPr>
                      <a:r>
                        <a:rPr lang="en-US" sz="1000">
                          <a:effectLst/>
                        </a:rPr>
                        <a:t>Satuan</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5000"/>
                        </a:lnSpc>
                        <a:spcBef>
                          <a:spcPts val="40"/>
                        </a:spcBef>
                      </a:pPr>
                      <a:r>
                        <a:rPr lang="en-US" sz="800">
                          <a:effectLst/>
                        </a:rPr>
                        <a:t> </a:t>
                      </a:r>
                      <a:endParaRPr lang="en-ID" sz="800">
                        <a:effectLst/>
                      </a:endParaRPr>
                    </a:p>
                    <a:p>
                      <a:pPr marL="467995" algn="l">
                        <a:lnSpc>
                          <a:spcPct val="115000"/>
                        </a:lnSpc>
                      </a:pPr>
                      <a:r>
                        <a:rPr lang="en-US" sz="1000">
                          <a:effectLst/>
                        </a:rPr>
                        <a:t>Jumlah</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686869466"/>
                  </a:ext>
                </a:extLst>
              </a:tr>
              <a:tr h="331539">
                <a:tc>
                  <a:txBody>
                    <a:bodyPr/>
                    <a:lstStyle/>
                    <a:p>
                      <a:pPr marL="467360" algn="l">
                        <a:lnSpc>
                          <a:spcPct val="115000"/>
                        </a:lnSpc>
                        <a:spcBef>
                          <a:spcPts val="820"/>
                        </a:spcBef>
                        <a:spcAft>
                          <a:spcPts val="0"/>
                        </a:spcAft>
                      </a:pPr>
                      <a:r>
                        <a:rPr lang="en-US" sz="1000">
                          <a:effectLst/>
                        </a:rPr>
                        <a:t>Kopi Mix</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20"/>
                        </a:spcBef>
                        <a:spcAft>
                          <a:spcPts val="0"/>
                        </a:spcAft>
                      </a:pPr>
                      <a:r>
                        <a:rPr lang="en-US" sz="800">
                          <a:effectLst/>
                        </a:rPr>
                        <a:t>8</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Rp.20.000/kg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30"/>
                        </a:spcBef>
                        <a:spcAft>
                          <a:spcPts val="0"/>
                        </a:spcAft>
                      </a:pPr>
                      <a:r>
                        <a:rPr lang="en-US" sz="800">
                          <a:effectLst/>
                        </a:rPr>
                        <a:t>Rp.160.000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531991937"/>
                  </a:ext>
                </a:extLst>
              </a:tr>
              <a:tr h="357882">
                <a:tc>
                  <a:txBody>
                    <a:bodyPr/>
                    <a:lstStyle/>
                    <a:p>
                      <a:pPr marL="467360" algn="l">
                        <a:lnSpc>
                          <a:spcPct val="115000"/>
                        </a:lnSpc>
                        <a:spcBef>
                          <a:spcPts val="825"/>
                        </a:spcBef>
                        <a:spcAft>
                          <a:spcPts val="0"/>
                        </a:spcAft>
                      </a:pPr>
                      <a:r>
                        <a:rPr lang="en-US" sz="1000">
                          <a:effectLst/>
                        </a:rPr>
                        <a:t>Kopi Arabika</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25"/>
                        </a:spcBef>
                        <a:spcAft>
                          <a:spcPts val="0"/>
                        </a:spcAft>
                      </a:pPr>
                      <a:r>
                        <a:rPr lang="en-US" sz="800">
                          <a:effectLst/>
                        </a:rPr>
                        <a:t>7</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Rp.40.000/kg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30"/>
                        </a:spcBef>
                        <a:spcAft>
                          <a:spcPts val="0"/>
                        </a:spcAft>
                      </a:pPr>
                      <a:r>
                        <a:rPr lang="en-US" sz="800">
                          <a:effectLst/>
                        </a:rPr>
                        <a:t>Rp.280.000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030938321"/>
                  </a:ext>
                </a:extLst>
              </a:tr>
              <a:tr h="357882">
                <a:tc>
                  <a:txBody>
                    <a:bodyPr/>
                    <a:lstStyle/>
                    <a:p>
                      <a:pPr marL="467360" algn="l">
                        <a:lnSpc>
                          <a:spcPct val="115000"/>
                        </a:lnSpc>
                        <a:spcBef>
                          <a:spcPts val="845"/>
                        </a:spcBef>
                        <a:spcAft>
                          <a:spcPts val="0"/>
                        </a:spcAft>
                      </a:pPr>
                      <a:r>
                        <a:rPr lang="en-US" sz="1000">
                          <a:effectLst/>
                        </a:rPr>
                        <a:t>Kopi Robusta</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45"/>
                        </a:spcBef>
                        <a:spcAft>
                          <a:spcPts val="0"/>
                        </a:spcAft>
                      </a:pPr>
                      <a:r>
                        <a:rPr lang="en-US" sz="800">
                          <a:effectLst/>
                        </a:rPr>
                        <a:t>5</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Rp.25.000/kg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55"/>
                        </a:spcBef>
                        <a:spcAft>
                          <a:spcPts val="0"/>
                        </a:spcAft>
                      </a:pPr>
                      <a:r>
                        <a:rPr lang="en-US" sz="800">
                          <a:effectLst/>
                        </a:rPr>
                        <a:t>Rp.125.000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485132811"/>
                  </a:ext>
                </a:extLst>
              </a:tr>
              <a:tr h="544309">
                <a:tc>
                  <a:txBody>
                    <a:bodyPr/>
                    <a:lstStyle/>
                    <a:p>
                      <a:pPr marL="467360" algn="l">
                        <a:lnSpc>
                          <a:spcPct val="115000"/>
                        </a:lnSpc>
                        <a:spcBef>
                          <a:spcPts val="845"/>
                        </a:spcBef>
                        <a:spcAft>
                          <a:spcPts val="0"/>
                        </a:spcAft>
                      </a:pPr>
                      <a:r>
                        <a:rPr lang="en-US" sz="1000">
                          <a:effectLst/>
                        </a:rPr>
                        <a:t>Susu Diamond Freshmilk</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45"/>
                        </a:spcBef>
                        <a:spcAft>
                          <a:spcPts val="0"/>
                        </a:spcAft>
                      </a:pPr>
                      <a:r>
                        <a:rPr lang="en-US" sz="1000">
                          <a:effectLst/>
                        </a:rPr>
                        <a:t>10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Rp.30.000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55"/>
                        </a:spcBef>
                        <a:spcAft>
                          <a:spcPts val="0"/>
                        </a:spcAft>
                      </a:pPr>
                      <a:r>
                        <a:rPr lang="en-US" sz="800">
                          <a:effectLst/>
                        </a:rPr>
                        <a:t>Rp.300.000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29185176"/>
                  </a:ext>
                </a:extLst>
              </a:tr>
              <a:tr h="593771">
                <a:tc>
                  <a:txBody>
                    <a:bodyPr/>
                    <a:lstStyle/>
                    <a:p>
                      <a:pPr marL="467360" algn="l">
                        <a:lnSpc>
                          <a:spcPct val="115000"/>
                        </a:lnSpc>
                        <a:spcBef>
                          <a:spcPts val="30"/>
                        </a:spcBef>
                        <a:spcAft>
                          <a:spcPts val="0"/>
                        </a:spcAft>
                      </a:pPr>
                      <a:r>
                        <a:rPr lang="en-US" sz="800">
                          <a:effectLst/>
                        </a:rPr>
                        <a:t> </a:t>
                      </a:r>
                      <a:endParaRPr lang="en-ID" sz="800">
                        <a:effectLst/>
                      </a:endParaRPr>
                    </a:p>
                    <a:p>
                      <a:pPr marL="467360" algn="l">
                        <a:lnSpc>
                          <a:spcPct val="115000"/>
                        </a:lnSpc>
                        <a:spcBef>
                          <a:spcPts val="30"/>
                        </a:spcBef>
                        <a:spcAft>
                          <a:spcPts val="0"/>
                        </a:spcAft>
                      </a:pPr>
                      <a:r>
                        <a:rPr lang="en-US" sz="1000">
                          <a:effectLst/>
                        </a:rPr>
                        <a:t>Creamer</a:t>
                      </a:r>
                      <a:endParaRPr lang="en-ID" sz="800">
                        <a:effectLst/>
                      </a:endParaRPr>
                    </a:p>
                    <a:p>
                      <a:pPr marL="467360" algn="l">
                        <a:lnSpc>
                          <a:spcPct val="115000"/>
                        </a:lnSpc>
                        <a:spcBef>
                          <a:spcPts val="710"/>
                        </a:spcBef>
                        <a:spcAft>
                          <a:spcPts val="0"/>
                        </a:spcAft>
                      </a:pPr>
                      <a:r>
                        <a:rPr lang="en-US" sz="800">
                          <a:effectLst/>
                        </a:rPr>
                        <a:t> </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algn="l">
                        <a:lnSpc>
                          <a:spcPct val="115000"/>
                        </a:lnSpc>
                      </a:pPr>
                      <a:r>
                        <a:rPr lang="en-US" sz="800">
                          <a:effectLst/>
                        </a:rPr>
                        <a:t> </a:t>
                      </a:r>
                      <a:endParaRPr lang="en-ID" sz="800">
                        <a:effectLst/>
                      </a:endParaRPr>
                    </a:p>
                    <a:p>
                      <a:pPr algn="l">
                        <a:lnSpc>
                          <a:spcPct val="115000"/>
                        </a:lnSpc>
                      </a:pPr>
                      <a:r>
                        <a:rPr lang="en-US" sz="1000">
                          <a:effectLst/>
                        </a:rPr>
                        <a:t>            10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1065"/>
                        </a:spcBef>
                        <a:spcAft>
                          <a:spcPts val="0"/>
                        </a:spcAft>
                      </a:pPr>
                      <a:r>
                        <a:rPr lang="en-US" sz="800">
                          <a:effectLst/>
                        </a:rPr>
                        <a:t>Rp.50.000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680"/>
                        </a:spcBef>
                        <a:spcAft>
                          <a:spcPts val="0"/>
                        </a:spcAft>
                      </a:pPr>
                      <a:r>
                        <a:rPr lang="en-US" sz="800">
                          <a:effectLst/>
                        </a:rPr>
                        <a:t>Rp.500.000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53544354"/>
                  </a:ext>
                </a:extLst>
              </a:tr>
              <a:tr h="331539">
                <a:tc>
                  <a:txBody>
                    <a:bodyPr/>
                    <a:lstStyle/>
                    <a:p>
                      <a:pPr marL="467360" algn="l">
                        <a:lnSpc>
                          <a:spcPct val="115000"/>
                        </a:lnSpc>
                        <a:spcBef>
                          <a:spcPts val="820"/>
                        </a:spcBef>
                        <a:spcAft>
                          <a:spcPts val="0"/>
                        </a:spcAft>
                      </a:pPr>
                      <a:r>
                        <a:rPr lang="en-US" sz="1000">
                          <a:effectLst/>
                        </a:rPr>
                        <a:t>Gula</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20"/>
                        </a:spcBef>
                        <a:spcAft>
                          <a:spcPts val="0"/>
                        </a:spcAft>
                      </a:pPr>
                      <a:r>
                        <a:rPr lang="en-US" sz="1000">
                          <a:effectLst/>
                        </a:rPr>
                        <a:t>10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Rp.12.000/kg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30"/>
                        </a:spcBef>
                        <a:spcAft>
                          <a:spcPts val="0"/>
                        </a:spcAft>
                      </a:pPr>
                      <a:r>
                        <a:rPr lang="en-US" sz="800">
                          <a:effectLst/>
                        </a:rPr>
                        <a:t>Rp.180.000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921549069"/>
                  </a:ext>
                </a:extLst>
              </a:tr>
              <a:tr h="374492">
                <a:tc>
                  <a:txBody>
                    <a:bodyPr/>
                    <a:lstStyle/>
                    <a:p>
                      <a:pPr marL="467360" algn="l">
                        <a:lnSpc>
                          <a:spcPct val="115000"/>
                        </a:lnSpc>
                        <a:spcBef>
                          <a:spcPts val="825"/>
                        </a:spcBef>
                        <a:spcAft>
                          <a:spcPts val="0"/>
                        </a:spcAft>
                      </a:pPr>
                      <a:r>
                        <a:rPr lang="en-US" sz="1000">
                          <a:effectLst/>
                        </a:rPr>
                        <a:t>Susu Kental Manis</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25"/>
                        </a:spcBef>
                        <a:spcAft>
                          <a:spcPts val="0"/>
                        </a:spcAft>
                      </a:pPr>
                      <a:r>
                        <a:rPr lang="en-US" sz="1000">
                          <a:effectLst/>
                        </a:rPr>
                        <a:t>10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Rp.20.000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30"/>
                        </a:spcBef>
                        <a:spcAft>
                          <a:spcPts val="0"/>
                        </a:spcAft>
                      </a:pPr>
                      <a:r>
                        <a:rPr lang="en-US" sz="800">
                          <a:effectLst/>
                        </a:rPr>
                        <a:t>Rp.200.000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765825107"/>
                  </a:ext>
                </a:extLst>
              </a:tr>
              <a:tr h="374492">
                <a:tc>
                  <a:txBody>
                    <a:bodyPr/>
                    <a:lstStyle/>
                    <a:p>
                      <a:pPr marL="467360" algn="l">
                        <a:lnSpc>
                          <a:spcPct val="115000"/>
                        </a:lnSpc>
                        <a:spcBef>
                          <a:spcPts val="845"/>
                        </a:spcBef>
                        <a:spcAft>
                          <a:spcPts val="0"/>
                        </a:spcAft>
                      </a:pPr>
                      <a:r>
                        <a:rPr lang="en-US" sz="1000">
                          <a:effectLst/>
                        </a:rPr>
                        <a:t>Bubuk Thai Tea</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45"/>
                        </a:spcBef>
                        <a:spcAft>
                          <a:spcPts val="0"/>
                        </a:spcAft>
                      </a:pPr>
                      <a:r>
                        <a:rPr lang="en-US" sz="800">
                          <a:effectLst/>
                        </a:rPr>
                        <a:t>7</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Rp.50.000/kg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55"/>
                        </a:spcBef>
                        <a:spcAft>
                          <a:spcPts val="0"/>
                        </a:spcAft>
                      </a:pPr>
                      <a:r>
                        <a:rPr lang="en-US" sz="800">
                          <a:effectLst/>
                        </a:rPr>
                        <a:t>Rp.350.000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1679436688"/>
                  </a:ext>
                </a:extLst>
              </a:tr>
              <a:tr h="374492">
                <a:tc>
                  <a:txBody>
                    <a:bodyPr/>
                    <a:lstStyle/>
                    <a:p>
                      <a:pPr marL="467360" algn="l">
                        <a:lnSpc>
                          <a:spcPct val="115000"/>
                        </a:lnSpc>
                        <a:spcBef>
                          <a:spcPts val="845"/>
                        </a:spcBef>
                        <a:spcAft>
                          <a:spcPts val="0"/>
                        </a:spcAft>
                      </a:pPr>
                      <a:r>
                        <a:rPr lang="en-US" sz="1000">
                          <a:effectLst/>
                        </a:rPr>
                        <a:t>Bubuk Green Tea</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845"/>
                        </a:spcBef>
                        <a:spcAft>
                          <a:spcPts val="0"/>
                        </a:spcAft>
                      </a:pPr>
                      <a:r>
                        <a:rPr lang="en-US" sz="800">
                          <a:effectLst/>
                        </a:rPr>
                        <a:t>5</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70535" algn="l">
                        <a:lnSpc>
                          <a:spcPct val="115000"/>
                        </a:lnSpc>
                        <a:spcBef>
                          <a:spcPts val="435"/>
                        </a:spcBef>
                        <a:spcAft>
                          <a:spcPts val="0"/>
                        </a:spcAft>
                      </a:pPr>
                      <a:r>
                        <a:rPr lang="en-US" sz="800">
                          <a:effectLst/>
                        </a:rPr>
                        <a:t>Rp.70.000/kg</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67995" algn="l">
                        <a:lnSpc>
                          <a:spcPct val="115000"/>
                        </a:lnSpc>
                        <a:spcBef>
                          <a:spcPts val="55"/>
                        </a:spcBef>
                        <a:spcAft>
                          <a:spcPts val="0"/>
                        </a:spcAft>
                      </a:pPr>
                      <a:r>
                        <a:rPr lang="en-US" sz="800">
                          <a:effectLst/>
                        </a:rPr>
                        <a:t>Rp.350.000</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658578328"/>
                  </a:ext>
                </a:extLst>
              </a:tr>
              <a:tr h="332101">
                <a:tc gridSpan="3">
                  <a:txBody>
                    <a:bodyPr/>
                    <a:lstStyle/>
                    <a:p>
                      <a:pPr marL="467360" algn="l">
                        <a:lnSpc>
                          <a:spcPct val="115000"/>
                        </a:lnSpc>
                        <a:spcBef>
                          <a:spcPts val="845"/>
                        </a:spcBef>
                        <a:spcAft>
                          <a:spcPts val="0"/>
                        </a:spcAft>
                      </a:pPr>
                      <a:r>
                        <a:rPr lang="en-US" sz="1000">
                          <a:effectLst/>
                        </a:rPr>
                        <a:t>Total</a:t>
                      </a:r>
                      <a:endParaRPr lang="en-ID" sz="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hMerge="1">
                  <a:txBody>
                    <a:bodyPr/>
                    <a:lstStyle/>
                    <a:p>
                      <a:endParaRPr lang="en-ID"/>
                    </a:p>
                  </a:txBody>
                  <a:tcPr/>
                </a:tc>
                <a:tc hMerge="1">
                  <a:txBody>
                    <a:bodyPr/>
                    <a:lstStyle/>
                    <a:p>
                      <a:endParaRPr lang="en-ID"/>
                    </a:p>
                  </a:txBody>
                  <a:tcPr/>
                </a:tc>
                <a:tc>
                  <a:txBody>
                    <a:bodyPr/>
                    <a:lstStyle/>
                    <a:p>
                      <a:pPr marL="467995" algn="l">
                        <a:lnSpc>
                          <a:spcPct val="115000"/>
                        </a:lnSpc>
                        <a:spcBef>
                          <a:spcPts val="30"/>
                        </a:spcBef>
                        <a:spcAft>
                          <a:spcPts val="0"/>
                        </a:spcAft>
                      </a:pPr>
                      <a:r>
                        <a:rPr lang="en-US" sz="800" dirty="0">
                          <a:effectLst/>
                        </a:rPr>
                        <a:t>Rp 2.445.000</a:t>
                      </a:r>
                      <a:endParaRPr lang="en-ID" sz="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3640178761"/>
                  </a:ext>
                </a:extLst>
              </a:tr>
            </a:tbl>
          </a:graphicData>
        </a:graphic>
      </p:graphicFrame>
      <p:sp>
        <p:nvSpPr>
          <p:cNvPr id="4" name="Slide Number Placeholder 3">
            <a:extLst>
              <a:ext uri="{FF2B5EF4-FFF2-40B4-BE49-F238E27FC236}">
                <a16:creationId xmlns:a16="http://schemas.microsoft.com/office/drawing/2014/main" id="{62D09BB1-2471-420C-89F4-C615B7EDFF24}"/>
              </a:ext>
            </a:extLst>
          </p:cNvPr>
          <p:cNvSpPr>
            <a:spLocks noGrp="1"/>
          </p:cNvSpPr>
          <p:nvPr>
            <p:ph type="sldNum" sz="quarter" idx="12"/>
          </p:nvPr>
        </p:nvSpPr>
        <p:spPr/>
        <p:txBody>
          <a:bodyPr/>
          <a:lstStyle/>
          <a:p>
            <a:fld id="{F470E458-E7C2-4395-B75D-476A174CEE45}" type="slidenum">
              <a:rPr lang="en-US" noProof="0" smtClean="0"/>
              <a:t>16</a:t>
            </a:fld>
            <a:endParaRPr lang="en-US" noProof="0" dirty="0"/>
          </a:p>
        </p:txBody>
      </p:sp>
      <p:graphicFrame>
        <p:nvGraphicFramePr>
          <p:cNvPr id="10" name="Content Placeholder 9">
            <a:extLst>
              <a:ext uri="{FF2B5EF4-FFF2-40B4-BE49-F238E27FC236}">
                <a16:creationId xmlns:a16="http://schemas.microsoft.com/office/drawing/2014/main" id="{F2226819-0342-4B6F-B0D2-9A7F15EBBE16}"/>
              </a:ext>
            </a:extLst>
          </p:cNvPr>
          <p:cNvGraphicFramePr>
            <a:graphicFrameLocks noGrp="1"/>
          </p:cNvGraphicFramePr>
          <p:nvPr>
            <p:ph sz="half" idx="57"/>
          </p:nvPr>
        </p:nvGraphicFramePr>
        <p:xfrm>
          <a:off x="6134100" y="3494722"/>
          <a:ext cx="5219700" cy="876618"/>
        </p:xfrm>
        <a:graphic>
          <a:graphicData uri="http://schemas.openxmlformats.org/drawingml/2006/table">
            <a:tbl>
              <a:tblPr bandRow="1">
                <a:tableStyleId>{5C22544A-7EE6-4342-B048-85BDC9FD1C3A}</a:tableStyleId>
              </a:tblPr>
              <a:tblGrid>
                <a:gridCol w="3311605">
                  <a:extLst>
                    <a:ext uri="{9D8B030D-6E8A-4147-A177-3AD203B41FA5}">
                      <a16:colId xmlns:a16="http://schemas.microsoft.com/office/drawing/2014/main" val="2480338140"/>
                    </a:ext>
                  </a:extLst>
                </a:gridCol>
                <a:gridCol w="1908095">
                  <a:extLst>
                    <a:ext uri="{9D8B030D-6E8A-4147-A177-3AD203B41FA5}">
                      <a16:colId xmlns:a16="http://schemas.microsoft.com/office/drawing/2014/main" val="2860807191"/>
                    </a:ext>
                  </a:extLst>
                </a:gridCol>
              </a:tblGrid>
              <a:tr h="292206">
                <a:tc gridSpan="2">
                  <a:txBody>
                    <a:bodyPr/>
                    <a:lstStyle/>
                    <a:p>
                      <a:pPr marL="1791335" marR="1792605" algn="ctr">
                        <a:lnSpc>
                          <a:spcPts val="1325"/>
                        </a:lnSpc>
                        <a:spcAft>
                          <a:spcPts val="0"/>
                        </a:spcAft>
                      </a:pPr>
                      <a:r>
                        <a:rPr lang="en-US" sz="1000">
                          <a:effectLst/>
                        </a:rPr>
                        <a:t>BEP,Outcome &amp; Income</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474" marR="65474" marT="0" marB="0"/>
                </a:tc>
                <a:tc hMerge="1">
                  <a:txBody>
                    <a:bodyPr/>
                    <a:lstStyle/>
                    <a:p>
                      <a:endParaRPr lang="en-ID"/>
                    </a:p>
                  </a:txBody>
                  <a:tcPr/>
                </a:tc>
                <a:extLst>
                  <a:ext uri="{0D108BD9-81ED-4DB2-BD59-A6C34878D82A}">
                    <a16:rowId xmlns:a16="http://schemas.microsoft.com/office/drawing/2014/main" val="447733738"/>
                  </a:ext>
                </a:extLst>
              </a:tr>
              <a:tr h="292206">
                <a:tc>
                  <a:txBody>
                    <a:bodyPr/>
                    <a:lstStyle/>
                    <a:p>
                      <a:pPr marL="999490" marR="999490" algn="ctr">
                        <a:lnSpc>
                          <a:spcPts val="1330"/>
                        </a:lnSpc>
                        <a:spcAft>
                          <a:spcPts val="0"/>
                        </a:spcAft>
                      </a:pPr>
                      <a:r>
                        <a:rPr lang="en-US" sz="1100">
                          <a:effectLst/>
                        </a:rPr>
                        <a:t>Outcome</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474" marR="65474" marT="0" marB="0"/>
                </a:tc>
                <a:tc>
                  <a:txBody>
                    <a:bodyPr/>
                    <a:lstStyle/>
                    <a:p>
                      <a:pPr marL="392430">
                        <a:lnSpc>
                          <a:spcPts val="1330"/>
                        </a:lnSpc>
                      </a:pPr>
                      <a:r>
                        <a:rPr lang="en-US" sz="1100">
                          <a:effectLst/>
                        </a:rPr>
                        <a:t>Income/tahun</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474" marR="65474" marT="0" marB="0"/>
                </a:tc>
                <a:extLst>
                  <a:ext uri="{0D108BD9-81ED-4DB2-BD59-A6C34878D82A}">
                    <a16:rowId xmlns:a16="http://schemas.microsoft.com/office/drawing/2014/main" val="3948790867"/>
                  </a:ext>
                </a:extLst>
              </a:tr>
              <a:tr h="292206">
                <a:tc>
                  <a:txBody>
                    <a:bodyPr/>
                    <a:lstStyle/>
                    <a:p>
                      <a:pPr marL="1005205" marR="999490" algn="ctr">
                        <a:lnSpc>
                          <a:spcPts val="1325"/>
                        </a:lnSpc>
                        <a:spcAft>
                          <a:spcPts val="0"/>
                        </a:spcAft>
                      </a:pPr>
                      <a:r>
                        <a:rPr lang="en-US" sz="1100">
                          <a:effectLst/>
                        </a:rPr>
                        <a:t>Rp.2.445.000</a:t>
                      </a:r>
                      <a:endParaRPr lang="en-ID" sz="10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474" marR="65474" marT="0" marB="0"/>
                </a:tc>
                <a:tc>
                  <a:txBody>
                    <a:bodyPr/>
                    <a:lstStyle/>
                    <a:p>
                      <a:pPr marL="100330">
                        <a:lnSpc>
                          <a:spcPts val="1325"/>
                        </a:lnSpc>
                      </a:pPr>
                      <a:r>
                        <a:rPr lang="en-US" sz="1100" dirty="0">
                          <a:effectLst/>
                        </a:rPr>
                        <a:t>Rp.14.600.000</a:t>
                      </a:r>
                      <a:endParaRPr lang="en-ID"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5474" marR="65474" marT="0" marB="0"/>
                </a:tc>
                <a:extLst>
                  <a:ext uri="{0D108BD9-81ED-4DB2-BD59-A6C34878D82A}">
                    <a16:rowId xmlns:a16="http://schemas.microsoft.com/office/drawing/2014/main" val="2713132496"/>
                  </a:ext>
                </a:extLst>
              </a:tr>
            </a:tbl>
          </a:graphicData>
        </a:graphic>
      </p:graphicFrame>
    </p:spTree>
    <p:extLst>
      <p:ext uri="{BB962C8B-B14F-4D97-AF65-F5344CB8AC3E}">
        <p14:creationId xmlns:p14="http://schemas.microsoft.com/office/powerpoint/2010/main" val="23454578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78C4-4F28-4E8B-B47F-E848AAC141F3}"/>
              </a:ext>
            </a:extLst>
          </p:cNvPr>
          <p:cNvSpPr>
            <a:spLocks noGrp="1"/>
          </p:cNvSpPr>
          <p:nvPr>
            <p:ph type="title"/>
          </p:nvPr>
        </p:nvSpPr>
        <p:spPr/>
        <p:txBody>
          <a:bodyPr/>
          <a:lstStyle/>
          <a:p>
            <a:r>
              <a:rPr lang="en-US" dirty="0"/>
              <a:t>Kesimpulan</a:t>
            </a:r>
            <a:endParaRPr lang="en-ID" dirty="0"/>
          </a:p>
        </p:txBody>
      </p:sp>
      <p:sp>
        <p:nvSpPr>
          <p:cNvPr id="3" name="Slide Number Placeholder 2">
            <a:extLst>
              <a:ext uri="{FF2B5EF4-FFF2-40B4-BE49-F238E27FC236}">
                <a16:creationId xmlns:a16="http://schemas.microsoft.com/office/drawing/2014/main" id="{506827A9-9C4A-48CC-9590-280B98A00FD3}"/>
              </a:ext>
            </a:extLst>
          </p:cNvPr>
          <p:cNvSpPr>
            <a:spLocks noGrp="1"/>
          </p:cNvSpPr>
          <p:nvPr>
            <p:ph type="sldNum" sz="quarter" idx="12"/>
          </p:nvPr>
        </p:nvSpPr>
        <p:spPr/>
        <p:txBody>
          <a:bodyPr/>
          <a:lstStyle/>
          <a:p>
            <a:fld id="{F470E458-E7C2-4395-B75D-476A174CEE45}" type="slidenum">
              <a:rPr lang="en-US" noProof="0" smtClean="0"/>
              <a:t>17</a:t>
            </a:fld>
            <a:endParaRPr lang="en-US" noProof="0" dirty="0"/>
          </a:p>
        </p:txBody>
      </p:sp>
      <p:sp>
        <p:nvSpPr>
          <p:cNvPr id="4" name="Content Placeholder 3">
            <a:extLst>
              <a:ext uri="{FF2B5EF4-FFF2-40B4-BE49-F238E27FC236}">
                <a16:creationId xmlns:a16="http://schemas.microsoft.com/office/drawing/2014/main" id="{CE103E51-FBBB-49B8-932A-E418E1DBAEF6}"/>
              </a:ext>
            </a:extLst>
          </p:cNvPr>
          <p:cNvSpPr>
            <a:spLocks noGrp="1"/>
          </p:cNvSpPr>
          <p:nvPr>
            <p:ph idx="1"/>
          </p:nvPr>
        </p:nvSpPr>
        <p:spPr>
          <a:xfrm>
            <a:off x="838200" y="1462088"/>
            <a:ext cx="10515600" cy="4879037"/>
          </a:xfrm>
        </p:spPr>
        <p:txBody>
          <a:bodyPr>
            <a:normAutofit/>
          </a:bodyPr>
          <a:lstStyle/>
          <a:p>
            <a:pPr marL="0" lvl="0" indent="0">
              <a:buNone/>
            </a:pPr>
            <a:r>
              <a:rPr lang="en-ID" sz="1800" b="1" dirty="0">
                <a:effectLst/>
                <a:latin typeface="Times New Roman" panose="02020603050405020304" pitchFamily="18" charset="0"/>
                <a:ea typeface="Calibri" panose="020F0502020204030204" pitchFamily="34" charset="0"/>
                <a:cs typeface="Times New Roman" panose="02020603050405020304" pitchFamily="18" charset="0"/>
              </a:rPr>
              <a:t>KESIMPULAN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457200"/>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Usaha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Coffe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untuk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permulaannya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tercapai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variasi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menu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yg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cukup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beragam,memiliki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cita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rasa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harga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pasar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ini,akan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tetapi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Usaha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Coffe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belum</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bisa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kami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komersial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karena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situasi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saat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mengharuskan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beberapa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tempat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usaha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tutup,juga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keterbatasan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dana.dan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kami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berharap</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usaha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Coffe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bisa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berjalan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baik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nantinya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indent="0">
              <a:buNone/>
            </a:pP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buNone/>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Strategi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Pengembangan</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b="1" dirty="0" err="1">
                <a:effectLst/>
                <a:latin typeface="Times New Roman" panose="02020603050405020304" pitchFamily="18" charset="0"/>
                <a:ea typeface="Calibri" panose="020F0502020204030204" pitchFamily="34" charset="0"/>
                <a:cs typeface="Times New Roman" panose="02020603050405020304" pitchFamily="18" charset="0"/>
              </a:rPr>
              <a:t>Lanjut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r>
              <a:rPr lang="en-ID" sz="1800" dirty="0" err="1">
                <a:effectLst/>
                <a:latin typeface="Times New Roman" panose="02020603050405020304" pitchFamily="18" charset="0"/>
                <a:ea typeface="Calibri" panose="020F0502020204030204" pitchFamily="34" charset="0"/>
              </a:rPr>
              <a:t>Pengembangan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dengan</a:t>
            </a:r>
            <a:r>
              <a:rPr lang="en-ID" sz="1800" dirty="0">
                <a:effectLst/>
                <a:latin typeface="Times New Roman" panose="02020603050405020304" pitchFamily="18" charset="0"/>
                <a:ea typeface="Calibri" panose="020F0502020204030204" pitchFamily="34" charset="0"/>
              </a:rPr>
              <a:t> endorsement </a:t>
            </a:r>
            <a:r>
              <a:rPr lang="en-ID" sz="1800" dirty="0" err="1">
                <a:effectLst/>
                <a:latin typeface="Times New Roman" panose="02020603050405020304" pitchFamily="18" charset="0"/>
                <a:ea typeface="Calibri" panose="020F0502020204030204" pitchFamily="34" charset="0"/>
              </a:rPr>
              <a:t>beberapa</a:t>
            </a:r>
            <a:r>
              <a:rPr lang="en-ID" sz="1800" dirty="0">
                <a:effectLst/>
                <a:latin typeface="Times New Roman" panose="02020603050405020304" pitchFamily="18" charset="0"/>
                <a:ea typeface="Calibri" panose="020F0502020204030204" pitchFamily="34" charset="0"/>
              </a:rPr>
              <a:t> influencer, paid promote influencer, paid promote </a:t>
            </a:r>
            <a:r>
              <a:rPr lang="en-ID" sz="1800" dirty="0" err="1">
                <a:effectLst/>
                <a:latin typeface="Times New Roman" panose="02020603050405020304" pitchFamily="18" charset="0"/>
                <a:ea typeface="Calibri" panose="020F0502020204030204" pitchFamily="34" charset="0"/>
              </a:rPr>
              <a:t>mahasiswa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membuat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iklan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seperti</a:t>
            </a:r>
            <a:r>
              <a:rPr lang="en-ID" sz="1800" dirty="0">
                <a:effectLst/>
                <a:latin typeface="Times New Roman" panose="02020603050405020304" pitchFamily="18" charset="0"/>
                <a:ea typeface="Calibri" panose="020F0502020204030204" pitchFamily="34" charset="0"/>
              </a:rPr>
              <a:t> di </a:t>
            </a:r>
            <a:r>
              <a:rPr lang="en-ID" sz="1800" dirty="0" err="1">
                <a:effectLst/>
                <a:latin typeface="Times New Roman" panose="02020603050405020304" pitchFamily="18" charset="0"/>
                <a:ea typeface="Calibri" panose="020F0502020204030204" pitchFamily="34" charset="0"/>
              </a:rPr>
              <a:t>instagram</a:t>
            </a:r>
            <a:r>
              <a:rPr lang="en-ID" sz="1800" dirty="0">
                <a:effectLst/>
                <a:latin typeface="Times New Roman" panose="02020603050405020304" pitchFamily="18" charset="0"/>
                <a:ea typeface="Calibri" panose="020F0502020204030204" pitchFamily="34" charset="0"/>
              </a:rPr>
              <a:t>, google, </a:t>
            </a:r>
            <a:r>
              <a:rPr lang="en-ID" sz="1800" dirty="0" err="1">
                <a:effectLst/>
                <a:latin typeface="Times New Roman" panose="02020603050405020304" pitchFamily="18" charset="0"/>
                <a:ea typeface="Calibri" panose="020F0502020204030204" pitchFamily="34" charset="0"/>
              </a:rPr>
              <a:t>facebook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Memperkenalkan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ini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dari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mulut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ke</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mulut</a:t>
            </a:r>
            <a:r>
              <a:rPr lang="en-ID" sz="1800" dirty="0">
                <a:effectLst/>
                <a:latin typeface="Times New Roman" panose="02020603050405020304" pitchFamily="18" charset="0"/>
                <a:ea typeface="Calibri" panose="020F0502020204030204" pitchFamily="34" charset="0"/>
              </a:rPr>
              <a:t> dan share </a:t>
            </a:r>
            <a:r>
              <a:rPr lang="en-ID" sz="1800" dirty="0" err="1">
                <a:effectLst/>
                <a:latin typeface="Times New Roman" panose="02020603050405020304" pitchFamily="18" charset="0"/>
                <a:ea typeface="Calibri" panose="020F0502020204030204" pitchFamily="34" charset="0"/>
              </a:rPr>
              <a:t>dibeberapa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grup</a:t>
            </a:r>
            <a:r>
              <a:rPr lang="en-ID" sz="1800" dirty="0">
                <a:effectLst/>
                <a:latin typeface="Times New Roman" panose="02020603050405020304" pitchFamily="18" charset="0"/>
                <a:ea typeface="Calibri" panose="020F0502020204030204" pitchFamily="34" charset="0"/>
              </a:rPr>
              <a:t> yang kami </a:t>
            </a:r>
            <a:r>
              <a:rPr lang="en-ID" sz="1800" dirty="0" err="1">
                <a:effectLst/>
                <a:latin typeface="Times New Roman" panose="02020603050405020304" pitchFamily="18" charset="0"/>
                <a:ea typeface="Calibri" panose="020F0502020204030204" pitchFamily="34" charset="0"/>
              </a:rPr>
              <a:t>miliki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Dengan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cara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seperti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itu</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bisa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dilihat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pengembangan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US" sz="1800" dirty="0" err="1">
                <a:effectLst/>
                <a:latin typeface="Times New Roman" panose="02020603050405020304" pitchFamily="18" charset="0"/>
                <a:ea typeface="Calibri" panose="020F0502020204030204" pitchFamily="34" charset="0"/>
              </a:rPr>
              <a:t>nya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jika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pengembangan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banyak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peminat</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pelanggan</a:t>
            </a:r>
            <a:r>
              <a:rPr lang="en-US" sz="1800" dirty="0">
                <a:effectLst/>
                <a:latin typeface="Times New Roman" panose="02020603050405020304" pitchFamily="18" charset="0"/>
                <a:ea typeface="Calibri" panose="020F0502020204030204" pitchFamily="34" charset="0"/>
              </a:rPr>
              <a:t> yang </a:t>
            </a:r>
            <a:r>
              <a:rPr lang="en-US" sz="1800" dirty="0" err="1">
                <a:effectLst/>
                <a:latin typeface="Times New Roman" panose="02020603050405020304" pitchFamily="18" charset="0"/>
                <a:ea typeface="Calibri" panose="020F0502020204030204" pitchFamily="34" charset="0"/>
              </a:rPr>
              <a:t>membeli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produk</a:t>
            </a:r>
            <a:r>
              <a:rPr lang="en-US" sz="1800" dirty="0">
                <a:effectLst/>
                <a:latin typeface="Times New Roman" panose="02020603050405020304" pitchFamily="18" charset="0"/>
                <a:ea typeface="Calibri" panose="020F0502020204030204" pitchFamily="34" charset="0"/>
              </a:rPr>
              <a:t> kami</a:t>
            </a:r>
            <a:r>
              <a:rPr lang="en-ID" sz="1800" dirty="0">
                <a:effectLst/>
                <a:latin typeface="Times New Roman" panose="02020603050405020304" pitchFamily="18" charset="0"/>
                <a:ea typeface="Calibri" panose="020F0502020204030204" pitchFamily="34" charset="0"/>
              </a:rPr>
              <a:t>, kami </a:t>
            </a:r>
            <a:r>
              <a:rPr lang="en-ID" sz="1800" dirty="0" err="1">
                <a:effectLst/>
                <a:latin typeface="Times New Roman" panose="02020603050405020304" pitchFamily="18" charset="0"/>
                <a:ea typeface="Calibri" panose="020F0502020204030204" pitchFamily="34" charset="0"/>
              </a:rPr>
              <a:t>akan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membuat</a:t>
            </a:r>
            <a:r>
              <a:rPr lang="en-ID"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menu </a:t>
            </a:r>
            <a:r>
              <a:rPr lang="en-US" sz="1800" dirty="0" err="1">
                <a:effectLst/>
                <a:latin typeface="Times New Roman" panose="02020603050405020304" pitchFamily="18" charset="0"/>
                <a:ea typeface="Calibri" panose="020F0502020204030204" pitchFamily="34" charset="0"/>
              </a:rPr>
              <a:t>lainnya</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jenis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yang </a:t>
            </a:r>
            <a:r>
              <a:rPr lang="en-US" sz="1800" dirty="0" err="1">
                <a:effectLst/>
                <a:latin typeface="Times New Roman" panose="02020603050405020304" pitchFamily="18" charset="0"/>
                <a:ea typeface="Calibri" panose="020F0502020204030204" pitchFamily="34" charset="0"/>
              </a:rPr>
              <a:t>lainnya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yg</a:t>
            </a:r>
            <a:r>
              <a:rPr lang="en-US"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belum</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ada</a:t>
            </a:r>
            <a:r>
              <a:rPr lang="en-ID" sz="1800"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di </a:t>
            </a:r>
            <a:r>
              <a:rPr lang="en-US" sz="1800" dirty="0" err="1">
                <a:effectLst/>
                <a:latin typeface="Times New Roman" panose="02020603050405020304" pitchFamily="18" charset="0"/>
                <a:ea typeface="Calibri" panose="020F0502020204030204" pitchFamily="34" charset="0"/>
              </a:rPr>
              <a:t>kedai</a:t>
            </a:r>
            <a:r>
              <a:rPr lang="en-US" sz="1800" dirty="0">
                <a:effectLst/>
                <a:latin typeface="Times New Roman" panose="02020603050405020304" pitchFamily="18" charset="0"/>
                <a:ea typeface="Calibri" panose="020F0502020204030204" pitchFamily="34" charset="0"/>
              </a:rPr>
              <a:t> kopi kami</a:t>
            </a:r>
            <a:r>
              <a:rPr lang="en-ID" sz="1800" dirty="0">
                <a:effectLst/>
                <a:latin typeface="Times New Roman" panose="02020603050405020304" pitchFamily="18" charset="0"/>
                <a:ea typeface="Calibri" panose="020F0502020204030204" pitchFamily="34" charset="0"/>
              </a:rPr>
              <a:t>Karena kami </a:t>
            </a:r>
            <a:r>
              <a:rPr lang="en-ID" sz="1800" dirty="0" err="1">
                <a:effectLst/>
                <a:latin typeface="Times New Roman" panose="02020603050405020304" pitchFamily="18" charset="0"/>
                <a:ea typeface="Calibri" panose="020F0502020204030204" pitchFamily="34" charset="0"/>
              </a:rPr>
              <a:t>akan</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terus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mengembangkan</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memperbaiki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kualitas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Coffe</a:t>
            </a:r>
            <a:r>
              <a:rPr lang="en-US" sz="1800" dirty="0">
                <a:effectLst/>
                <a:latin typeface="Times New Roman" panose="02020603050405020304" pitchFamily="18" charset="0"/>
                <a:ea typeface="Calibri" panose="020F0502020204030204" pitchFamily="34" charset="0"/>
              </a:rPr>
              <a:t> O</a:t>
            </a:r>
            <a:r>
              <a:rPr lang="en-ID" sz="1800" dirty="0">
                <a:effectLst/>
                <a:latin typeface="Times New Roman" panose="02020603050405020304" pitchFamily="18" charset="0"/>
                <a:ea typeface="Calibri" panose="020F0502020204030204" pitchFamily="34" charset="0"/>
              </a:rPr>
              <a:t> agar </a:t>
            </a:r>
            <a:r>
              <a:rPr lang="en-ID" sz="1800" dirty="0" err="1">
                <a:effectLst/>
                <a:latin typeface="Times New Roman" panose="02020603050405020304" pitchFamily="18" charset="0"/>
                <a:ea typeface="Calibri" panose="020F0502020204030204" pitchFamily="34" charset="0"/>
              </a:rPr>
              <a:t>pelanggan</a:t>
            </a:r>
            <a:r>
              <a:rPr lang="en-ID" sz="1800" dirty="0">
                <a:effectLst/>
                <a:latin typeface="Times New Roman" panose="02020603050405020304" pitchFamily="18" charset="0"/>
                <a:ea typeface="Calibri" panose="020F0502020204030204" pitchFamily="34" charset="0"/>
              </a:rPr>
              <a:t> dan </a:t>
            </a:r>
            <a:r>
              <a:rPr lang="en-ID" sz="1800" dirty="0" err="1">
                <a:effectLst/>
                <a:latin typeface="Times New Roman" panose="02020603050405020304" pitchFamily="18" charset="0"/>
                <a:ea typeface="Calibri" panose="020F0502020204030204" pitchFamily="34" charset="0"/>
              </a:rPr>
              <a:t>peminat</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merasa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puas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atas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pelayanan</a:t>
            </a:r>
            <a:r>
              <a:rPr lang="en-ID" sz="1800" dirty="0">
                <a:effectLst/>
                <a:latin typeface="Times New Roman" panose="02020603050405020304" pitchFamily="18" charset="0"/>
                <a:ea typeface="Calibri" panose="020F0502020204030204" pitchFamily="34" charset="0"/>
              </a:rPr>
              <a:t>,</a:t>
            </a:r>
            <a:r>
              <a:rPr lang="en-US" sz="1800" dirty="0">
                <a:effectLst/>
                <a:latin typeface="Times New Roman" panose="02020603050405020304" pitchFamily="18" charset="0"/>
                <a:ea typeface="Calibri" panose="020F0502020204030204" pitchFamily="34" charset="0"/>
              </a:rPr>
              <a:t>rasa</a:t>
            </a:r>
            <a:r>
              <a:rPr lang="en-ID" sz="1800" dirty="0">
                <a:effectLst/>
                <a:latin typeface="Times New Roman" panose="02020603050405020304" pitchFamily="18" charset="0"/>
                <a:ea typeface="Calibri" panose="020F0502020204030204" pitchFamily="34" charset="0"/>
              </a:rPr>
              <a:t> dan </a:t>
            </a:r>
            <a:r>
              <a:rPr lang="en-US" sz="1800" dirty="0" err="1">
                <a:effectLst/>
                <a:latin typeface="Times New Roman" panose="02020603050405020304" pitchFamily="18" charset="0"/>
                <a:ea typeface="Calibri" panose="020F0502020204030204" pitchFamily="34" charset="0"/>
              </a:rPr>
              <a:t>kenikmatan</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dari</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Coffe</a:t>
            </a:r>
            <a:r>
              <a:rPr lang="en-US" sz="1800" dirty="0">
                <a:effectLst/>
                <a:latin typeface="Times New Roman" panose="02020603050405020304" pitchFamily="18" charset="0"/>
                <a:ea typeface="Calibri" panose="020F0502020204030204" pitchFamily="34" charset="0"/>
              </a:rPr>
              <a:t> O </a:t>
            </a:r>
            <a:r>
              <a:rPr lang="en-ID" sz="1800" dirty="0">
                <a:effectLst/>
                <a:latin typeface="Times New Roman" panose="02020603050405020304" pitchFamily="18" charset="0"/>
                <a:ea typeface="Calibri" panose="020F0502020204030204" pitchFamily="34" charset="0"/>
              </a:rPr>
              <a:t>yang kami buat, </a:t>
            </a:r>
            <a:r>
              <a:rPr lang="en-ID" sz="1800" dirty="0" err="1">
                <a:effectLst/>
                <a:latin typeface="Times New Roman" panose="02020603050405020304" pitchFamily="18" charset="0"/>
                <a:ea typeface="Calibri" panose="020F0502020204030204" pitchFamily="34" charset="0"/>
              </a:rPr>
              <a:t>karena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apabila</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kualitas</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produk</a:t>
            </a:r>
            <a:r>
              <a:rPr lang="en-ID"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Coffe</a:t>
            </a:r>
            <a:r>
              <a:rPr lang="en-US" sz="1800" dirty="0">
                <a:effectLst/>
                <a:latin typeface="Times New Roman" panose="02020603050405020304" pitchFamily="18" charset="0"/>
                <a:ea typeface="Calibri" panose="020F0502020204030204" pitchFamily="34" charset="0"/>
              </a:rPr>
              <a:t> O</a:t>
            </a:r>
            <a:r>
              <a:rPr lang="en-ID" sz="1800" dirty="0">
                <a:effectLst/>
                <a:latin typeface="Times New Roman" panose="02020603050405020304" pitchFamily="18" charset="0"/>
                <a:ea typeface="Calibri" panose="020F0502020204030204" pitchFamily="34" charset="0"/>
              </a:rPr>
              <a:t> kami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begitu</a:t>
            </a:r>
            <a:r>
              <a:rPr lang="en-US" sz="1800" dirty="0">
                <a:effectLst/>
                <a:latin typeface="Times New Roman" panose="02020603050405020304" pitchFamily="18" charset="0"/>
                <a:ea typeface="Calibri" panose="020F0502020204030204" pitchFamily="34" charset="0"/>
              </a:rPr>
              <a:t> - </a:t>
            </a:r>
            <a:r>
              <a:rPr lang="en-US" sz="1800" dirty="0" err="1">
                <a:effectLst/>
                <a:latin typeface="Times New Roman" panose="02020603050405020304" pitchFamily="18" charset="0"/>
                <a:ea typeface="Calibri" panose="020F0502020204030204" pitchFamily="34" charset="0"/>
              </a:rPr>
              <a:t>begitu</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saja</a:t>
            </a:r>
            <a:r>
              <a:rPr lang="en-US" sz="1800" dirty="0">
                <a:effectLst/>
                <a:latin typeface="Times New Roman" panose="02020603050405020304" pitchFamily="18" charset="0"/>
                <a:ea typeface="Calibri" panose="020F0502020204030204" pitchFamily="34" charset="0"/>
              </a:rPr>
              <a:t>,</a:t>
            </a:r>
            <a:r>
              <a:rPr lang="en-US" sz="1800" dirty="0" err="1">
                <a:effectLst/>
                <a:latin typeface="Times New Roman" panose="02020603050405020304" pitchFamily="18" charset="0"/>
                <a:ea typeface="Calibri" panose="020F0502020204030204" pitchFamily="34" charset="0"/>
              </a:rPr>
              <a:t>tidak</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ada</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perubahan,dan</a:t>
            </a:r>
            <a:r>
              <a:rPr lang="en-US"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tidak</a:t>
            </a:r>
            <a:r>
              <a:rPr lang="en-ID" sz="1800" dirty="0">
                <a:effectLst/>
                <a:latin typeface="Times New Roman" panose="02020603050405020304" pitchFamily="18" charset="0"/>
                <a:ea typeface="Calibri" panose="020F0502020204030204" pitchFamily="34" charset="0"/>
              </a:rPr>
              <a:t> </a:t>
            </a:r>
            <a:r>
              <a:rPr lang="en-ID" sz="1800" dirty="0" err="1">
                <a:effectLst/>
                <a:latin typeface="Times New Roman" panose="02020603050405020304" pitchFamily="18" charset="0"/>
                <a:ea typeface="Calibri" panose="020F0502020204030204" pitchFamily="34" charset="0"/>
              </a:rPr>
              <a:t>dikembangkan</a:t>
            </a:r>
            <a:r>
              <a:rPr lang="en-US" sz="1800" dirty="0">
                <a:effectLst/>
                <a:latin typeface="Times New Roman" panose="02020603050405020304" pitchFamily="18" charset="0"/>
                <a:ea typeface="Calibri" panose="020F0502020204030204" pitchFamily="34" charset="0"/>
              </a:rPr>
              <a:t>,</a:t>
            </a:r>
            <a:r>
              <a:rPr lang="en-ID" sz="1800" dirty="0" err="1">
                <a:effectLst/>
                <a:latin typeface="Times New Roman" panose="02020603050405020304" pitchFamily="18" charset="0"/>
                <a:ea typeface="Calibri" panose="020F0502020204030204" pitchFamily="34" charset="0"/>
              </a:rPr>
              <a:t>usaha</a:t>
            </a:r>
            <a:r>
              <a:rPr lang="en-ID"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kedai</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Coffe</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tidak</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berjalan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sesuai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rencana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sudah</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kami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buat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bersama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sebelumnya</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89300795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9C51C-7BBF-4B92-A610-4EB86DB947C1}"/>
              </a:ext>
            </a:extLst>
          </p:cNvPr>
          <p:cNvSpPr>
            <a:spLocks noGrp="1"/>
          </p:cNvSpPr>
          <p:nvPr>
            <p:ph type="title"/>
          </p:nvPr>
        </p:nvSpPr>
        <p:spPr/>
        <p:txBody>
          <a:bodyPr/>
          <a:lstStyle/>
          <a:p>
            <a:r>
              <a:rPr lang="en-US" dirty="0"/>
              <a:t>Thankyou</a:t>
            </a:r>
          </a:p>
        </p:txBody>
      </p:sp>
      <p:pic>
        <p:nvPicPr>
          <p:cNvPr id="6" name="Picture Placeholder 5" descr="Company logo">
            <a:extLst>
              <a:ext uri="{FF2B5EF4-FFF2-40B4-BE49-F238E27FC236}">
                <a16:creationId xmlns:a16="http://schemas.microsoft.com/office/drawing/2014/main" id="{1EB0BE86-C0C0-45E0-9655-3007C5E3437A}"/>
              </a:ext>
            </a:extLst>
          </p:cNvPr>
          <p:cNvPicPr>
            <a:picLocks noGrp="1" noChangeAspect="1"/>
          </p:cNvPicPr>
          <p:nvPr>
            <p:ph type="pic" sz="quarter" idx="56"/>
          </p:nvPr>
        </p:nvPicPr>
        <p:blipFill>
          <a:blip r:embed="rId3">
            <a:extLst>
              <a:ext uri="{96DAC541-7B7A-43D3-8B79-37D633B846F1}">
                <asvg:svgBlip xmlns:asvg="http://schemas.microsoft.com/office/drawing/2016/SVG/main" r:embed="rId4"/>
              </a:ext>
            </a:extLst>
          </a:blip>
          <a:srcRect t="655" b="655"/>
          <a:stretch>
            <a:fillRect/>
          </a:stretch>
        </p:blipFill>
        <p:spPr/>
      </p:pic>
      <p:sp>
        <p:nvSpPr>
          <p:cNvPr id="3" name="Slide Number Placeholder 2">
            <a:extLst>
              <a:ext uri="{FF2B5EF4-FFF2-40B4-BE49-F238E27FC236}">
                <a16:creationId xmlns:a16="http://schemas.microsoft.com/office/drawing/2014/main" id="{9888199C-D9BD-40C2-9DB3-4653E8723F2C}"/>
              </a:ext>
            </a:extLst>
          </p:cNvPr>
          <p:cNvSpPr>
            <a:spLocks noGrp="1"/>
          </p:cNvSpPr>
          <p:nvPr>
            <p:ph type="sldNum" sz="quarter" idx="12"/>
          </p:nvPr>
        </p:nvSpPr>
        <p:spPr/>
        <p:txBody>
          <a:bodyPr/>
          <a:lstStyle/>
          <a:p>
            <a:fld id="{F470E458-E7C2-4395-B75D-476A174CEE45}" type="slidenum">
              <a:rPr lang="en-US" smtClean="0"/>
              <a:t>18</a:t>
            </a:fld>
            <a:endParaRPr lang="en-US" dirty="0"/>
          </a:p>
        </p:txBody>
      </p:sp>
    </p:spTree>
    <p:extLst>
      <p:ext uri="{BB962C8B-B14F-4D97-AF65-F5344CB8AC3E}">
        <p14:creationId xmlns:p14="http://schemas.microsoft.com/office/powerpoint/2010/main" val="513765942"/>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p:txBody>
          <a:bodyPr/>
          <a:lstStyle/>
          <a:p>
            <a:r>
              <a:rPr lang="en-US" dirty="0"/>
              <a:t>Arti Logo</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a:xfrm>
            <a:off x="343119" y="2449476"/>
            <a:ext cx="4251138" cy="3891649"/>
          </a:xfrm>
        </p:spPr>
        <p:txBody>
          <a:bodyPr>
            <a:normAutofit lnSpcReduction="10000"/>
          </a:bodyPr>
          <a:lstStyle/>
          <a:p>
            <a:r>
              <a:rPr lang="en-US" sz="1800" dirty="0">
                <a:solidFill>
                  <a:schemeClr val="bg1">
                    <a:lumMod val="10000"/>
                  </a:schemeClr>
                </a:solidFill>
                <a:latin typeface="Arial" panose="020B0604020202020204" pitchFamily="34" charset="0"/>
                <a:cs typeface="Arial" panose="020B0604020202020204" pitchFamily="34" charset="0"/>
              </a:rPr>
              <a:t>background </a:t>
            </a:r>
            <a:r>
              <a:rPr lang="en-US" sz="1800" dirty="0" err="1">
                <a:solidFill>
                  <a:schemeClr val="bg1">
                    <a:lumMod val="10000"/>
                  </a:schemeClr>
                </a:solidFill>
                <a:latin typeface="Arial" panose="020B0604020202020204" pitchFamily="34" charset="0"/>
                <a:cs typeface="Arial" panose="020B0604020202020204" pitchFamily="34" charset="0"/>
              </a:rPr>
              <a:t>nya</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yg</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berwarna</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putih</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berarti</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bersih</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atau</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bisa</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dibilang</a:t>
            </a:r>
            <a:r>
              <a:rPr lang="en-US" sz="1800" dirty="0">
                <a:solidFill>
                  <a:schemeClr val="bg1">
                    <a:lumMod val="10000"/>
                  </a:schemeClr>
                </a:solidFill>
                <a:latin typeface="Arial" panose="020B0604020202020204" pitchFamily="34" charset="0"/>
                <a:cs typeface="Arial" panose="020B0604020202020204" pitchFamily="34" charset="0"/>
              </a:rPr>
              <a:t> kami </a:t>
            </a:r>
            <a:r>
              <a:rPr lang="en-US" sz="1800" dirty="0" err="1">
                <a:solidFill>
                  <a:schemeClr val="bg1">
                    <a:lumMod val="10000"/>
                  </a:schemeClr>
                </a:solidFill>
                <a:latin typeface="Arial" panose="020B0604020202020204" pitchFamily="34" charset="0"/>
                <a:cs typeface="Arial" panose="020B0604020202020204" pitchFamily="34" charset="0"/>
              </a:rPr>
              <a:t>akan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menciptakan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sebuah</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lingkungan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usaha</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yg</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bersih,nyaman</a:t>
            </a:r>
            <a:r>
              <a:rPr lang="en-US" sz="1800" dirty="0">
                <a:solidFill>
                  <a:schemeClr val="bg1">
                    <a:lumMod val="10000"/>
                  </a:schemeClr>
                </a:solidFill>
                <a:latin typeface="Arial" panose="020B0604020202020204" pitchFamily="34" charset="0"/>
                <a:cs typeface="Arial" panose="020B0604020202020204" pitchFamily="34" charset="0"/>
              </a:rPr>
              <a:t>, dan </a:t>
            </a:r>
            <a:r>
              <a:rPr lang="en-US" sz="1800" dirty="0" err="1">
                <a:solidFill>
                  <a:schemeClr val="bg1">
                    <a:lumMod val="10000"/>
                  </a:schemeClr>
                </a:solidFill>
                <a:latin typeface="Arial" panose="020B0604020202020204" pitchFamily="34" charset="0"/>
                <a:cs typeface="Arial" panose="020B0604020202020204" pitchFamily="34" charset="0"/>
              </a:rPr>
              <a:t>rapih</a:t>
            </a:r>
            <a:r>
              <a:rPr lang="en-US" sz="1800" dirty="0">
                <a:solidFill>
                  <a:schemeClr val="bg1">
                    <a:lumMod val="10000"/>
                  </a:schemeClr>
                </a:solidFill>
                <a:latin typeface="Arial" panose="020B0604020202020204" pitchFamily="34" charset="0"/>
                <a:cs typeface="Arial" panose="020B0604020202020204" pitchFamily="34" charset="0"/>
              </a:rPr>
              <a:t>. dan </a:t>
            </a:r>
            <a:r>
              <a:rPr lang="en-US" sz="1800" dirty="0" err="1">
                <a:solidFill>
                  <a:schemeClr val="bg1">
                    <a:lumMod val="10000"/>
                  </a:schemeClr>
                </a:solidFill>
                <a:latin typeface="Arial" panose="020B0604020202020204" pitchFamily="34" charset="0"/>
                <a:cs typeface="Arial" panose="020B0604020202020204" pitchFamily="34" charset="0"/>
              </a:rPr>
              <a:t>gambar</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bukti</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yg</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berarti</a:t>
            </a:r>
            <a:r>
              <a:rPr lang="en-US" sz="1800" dirty="0">
                <a:solidFill>
                  <a:schemeClr val="bg1">
                    <a:lumMod val="10000"/>
                  </a:schemeClr>
                </a:solidFill>
                <a:latin typeface="Arial" panose="020B0604020202020204" pitchFamily="34" charset="0"/>
                <a:cs typeface="Arial" panose="020B0604020202020204" pitchFamily="34" charset="0"/>
              </a:rPr>
              <a:t> kami </a:t>
            </a:r>
            <a:r>
              <a:rPr lang="en-US" sz="1800" dirty="0" err="1">
                <a:solidFill>
                  <a:schemeClr val="bg1">
                    <a:lumMod val="10000"/>
                  </a:schemeClr>
                </a:solidFill>
                <a:latin typeface="Arial" panose="020B0604020202020204" pitchFamily="34" charset="0"/>
                <a:cs typeface="Arial" panose="020B0604020202020204" pitchFamily="34" charset="0"/>
              </a:rPr>
              <a:t>memiliki</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sebuah</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misi</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yg</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sangat</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besar</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yaitu</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menciptakan</a:t>
            </a:r>
            <a:r>
              <a:rPr lang="en-US" sz="1800" dirty="0">
                <a:solidFill>
                  <a:schemeClr val="bg1">
                    <a:lumMod val="10000"/>
                  </a:schemeClr>
                </a:solidFill>
                <a:latin typeface="Arial" panose="020B0604020202020204" pitchFamily="34" charset="0"/>
                <a:cs typeface="Arial" panose="020B0604020202020204" pitchFamily="34" charset="0"/>
              </a:rPr>
              <a:t> dan </a:t>
            </a:r>
            <a:r>
              <a:rPr lang="en-US" sz="1800" dirty="0" err="1">
                <a:solidFill>
                  <a:schemeClr val="bg1">
                    <a:lumMod val="10000"/>
                  </a:schemeClr>
                </a:solidFill>
                <a:latin typeface="Arial" panose="020B0604020202020204" pitchFamily="34" charset="0"/>
                <a:cs typeface="Arial" panose="020B0604020202020204" pitchFamily="34" charset="0"/>
              </a:rPr>
              <a:t>mengembangkan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usaha</a:t>
            </a:r>
            <a:r>
              <a:rPr lang="en-US" sz="1800" dirty="0">
                <a:solidFill>
                  <a:schemeClr val="bg1">
                    <a:lumMod val="10000"/>
                  </a:schemeClr>
                </a:solidFill>
                <a:latin typeface="Arial" panose="020B0604020202020204" pitchFamily="34" charset="0"/>
                <a:cs typeface="Arial" panose="020B0604020202020204" pitchFamily="34" charset="0"/>
              </a:rPr>
              <a:t> kami </a:t>
            </a:r>
            <a:r>
              <a:rPr lang="en-US" sz="1800" dirty="0" err="1">
                <a:solidFill>
                  <a:schemeClr val="bg1">
                    <a:lumMod val="10000"/>
                  </a:schemeClr>
                </a:solidFill>
                <a:latin typeface="Arial" panose="020B0604020202020204" pitchFamily="34" charset="0"/>
                <a:cs typeface="Arial" panose="020B0604020202020204" pitchFamily="34" charset="0"/>
              </a:rPr>
              <a:t>baik</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dalam</a:t>
            </a:r>
            <a:r>
              <a:rPr lang="en-US" sz="1800" dirty="0">
                <a:solidFill>
                  <a:schemeClr val="bg1">
                    <a:lumMod val="10000"/>
                  </a:schemeClr>
                </a:solidFill>
                <a:latin typeface="Arial" panose="020B0604020202020204" pitchFamily="34" charset="0"/>
                <a:cs typeface="Arial" panose="020B0604020202020204" pitchFamily="34" charset="0"/>
              </a:rPr>
              <a:t> negeri </a:t>
            </a:r>
            <a:r>
              <a:rPr lang="en-US" sz="1800" dirty="0" err="1">
                <a:solidFill>
                  <a:schemeClr val="bg1">
                    <a:lumMod val="10000"/>
                  </a:schemeClr>
                </a:solidFill>
                <a:latin typeface="Arial" panose="020B0604020202020204" pitchFamily="34" charset="0"/>
                <a:cs typeface="Arial" panose="020B0604020202020204" pitchFamily="34" charset="0"/>
              </a:rPr>
              <a:t>maupun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luar</a:t>
            </a:r>
            <a:r>
              <a:rPr lang="en-US" sz="1800" dirty="0">
                <a:solidFill>
                  <a:schemeClr val="bg1">
                    <a:lumMod val="10000"/>
                  </a:schemeClr>
                </a:solidFill>
                <a:latin typeface="Arial" panose="020B0604020202020204" pitchFamily="34" charset="0"/>
                <a:cs typeface="Arial" panose="020B0604020202020204" pitchFamily="34" charset="0"/>
              </a:rPr>
              <a:t> negeri , dan garis </a:t>
            </a:r>
            <a:r>
              <a:rPr lang="en-US" sz="1800" dirty="0" err="1">
                <a:solidFill>
                  <a:schemeClr val="bg1">
                    <a:lumMod val="10000"/>
                  </a:schemeClr>
                </a:solidFill>
                <a:latin typeface="Arial" panose="020B0604020202020204" pitchFamily="34" charset="0"/>
                <a:cs typeface="Arial" panose="020B0604020202020204" pitchFamily="34" charset="0"/>
              </a:rPr>
              <a:t>diatas</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bukit</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memiliki</a:t>
            </a:r>
            <a:r>
              <a:rPr lang="en-US" sz="1800" dirty="0">
                <a:solidFill>
                  <a:schemeClr val="bg1">
                    <a:lumMod val="10000"/>
                  </a:schemeClr>
                </a:solidFill>
                <a:latin typeface="Arial" panose="020B0604020202020204" pitchFamily="34" charset="0"/>
                <a:cs typeface="Arial" panose="020B0604020202020204" pitchFamily="34" charset="0"/>
              </a:rPr>
              <a:t> arti kami </a:t>
            </a:r>
            <a:r>
              <a:rPr lang="en-US" sz="1800" dirty="0" err="1">
                <a:solidFill>
                  <a:schemeClr val="bg1">
                    <a:lumMod val="10000"/>
                  </a:schemeClr>
                </a:solidFill>
                <a:latin typeface="Arial" panose="020B0604020202020204" pitchFamily="34" charset="0"/>
                <a:cs typeface="Arial" panose="020B0604020202020204" pitchFamily="34" charset="0"/>
              </a:rPr>
              <a:t>ingin</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usaha</a:t>
            </a:r>
            <a:r>
              <a:rPr lang="en-US" sz="1800" dirty="0">
                <a:solidFill>
                  <a:schemeClr val="bg1">
                    <a:lumMod val="10000"/>
                  </a:schemeClr>
                </a:solidFill>
                <a:latin typeface="Arial" panose="020B0604020202020204" pitchFamily="34" charset="0"/>
                <a:cs typeface="Arial" panose="020B0604020202020204" pitchFamily="34" charset="0"/>
              </a:rPr>
              <a:t> kami </a:t>
            </a:r>
            <a:r>
              <a:rPr lang="en-US" sz="1800" dirty="0" err="1">
                <a:solidFill>
                  <a:schemeClr val="bg1">
                    <a:lumMod val="10000"/>
                  </a:schemeClr>
                </a:solidFill>
                <a:latin typeface="Arial" panose="020B0604020202020204" pitchFamily="34" charset="0"/>
                <a:cs typeface="Arial" panose="020B0604020202020204" pitchFamily="34" charset="0"/>
              </a:rPr>
              <a:t>dapat</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terus</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bersinar</a:t>
            </a:r>
            <a:r>
              <a:rPr lang="en-US" sz="1800" dirty="0">
                <a:solidFill>
                  <a:schemeClr val="bg1">
                    <a:lumMod val="10000"/>
                  </a:schemeClr>
                </a:solidFill>
                <a:latin typeface="Arial" panose="020B0604020202020204" pitchFamily="34" charset="0"/>
                <a:cs typeface="Arial" panose="020B0604020202020204" pitchFamily="34" charset="0"/>
              </a:rPr>
              <a:t> dan </a:t>
            </a:r>
            <a:r>
              <a:rPr lang="en-US" sz="1800" dirty="0" err="1">
                <a:solidFill>
                  <a:schemeClr val="bg1">
                    <a:lumMod val="10000"/>
                  </a:schemeClr>
                </a:solidFill>
                <a:latin typeface="Arial" panose="020B0604020202020204" pitchFamily="34" charset="0"/>
                <a:cs typeface="Arial" panose="020B0604020202020204" pitchFamily="34" charset="0"/>
              </a:rPr>
              <a:t>menjadi</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pusat</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perhatian</a:t>
            </a:r>
            <a:r>
              <a:rPr lang="en-US" sz="1800" dirty="0">
                <a:solidFill>
                  <a:schemeClr val="bg1">
                    <a:lumMod val="10000"/>
                  </a:schemeClr>
                </a:solidFill>
                <a:latin typeface="Arial" panose="020B0604020202020204" pitchFamily="34" charset="0"/>
                <a:cs typeface="Arial" panose="020B0604020202020204" pitchFamily="34" charset="0"/>
              </a:rPr>
              <a:t> oleh </a:t>
            </a:r>
            <a:r>
              <a:rPr lang="en-US" sz="1800" dirty="0" err="1">
                <a:solidFill>
                  <a:schemeClr val="bg1">
                    <a:lumMod val="10000"/>
                  </a:schemeClr>
                </a:solidFill>
                <a:latin typeface="Arial" panose="020B0604020202020204" pitchFamily="34" charset="0"/>
                <a:cs typeface="Arial" panose="020B0604020202020204" pitchFamily="34" charset="0"/>
              </a:rPr>
              <a:t>seluruh</a:t>
            </a:r>
            <a:r>
              <a:rPr lang="en-US" sz="1800" dirty="0">
                <a:solidFill>
                  <a:schemeClr val="bg1">
                    <a:lumMod val="10000"/>
                  </a:schemeClr>
                </a:solidFill>
                <a:latin typeface="Arial" panose="020B0604020202020204" pitchFamily="34" charset="0"/>
                <a:cs typeface="Arial" panose="020B0604020202020204" pitchFamily="34" charset="0"/>
              </a:rPr>
              <a:t> customer . </a:t>
            </a:r>
            <a:r>
              <a:rPr lang="en-US" sz="1800" dirty="0" err="1">
                <a:solidFill>
                  <a:schemeClr val="bg1">
                    <a:lumMod val="10000"/>
                  </a:schemeClr>
                </a:solidFill>
                <a:latin typeface="Arial" panose="020B0604020202020204" pitchFamily="34" charset="0"/>
                <a:cs typeface="Arial" panose="020B0604020202020204" pitchFamily="34" charset="0"/>
              </a:rPr>
              <a:t>angka</a:t>
            </a:r>
            <a:r>
              <a:rPr lang="en-US" sz="1800" dirty="0">
                <a:solidFill>
                  <a:schemeClr val="bg1">
                    <a:lumMod val="10000"/>
                  </a:schemeClr>
                </a:solidFill>
                <a:latin typeface="Arial" panose="020B0604020202020204" pitchFamily="34" charset="0"/>
                <a:cs typeface="Arial" panose="020B0604020202020204" pitchFamily="34" charset="0"/>
              </a:rPr>
              <a:t> 20 dan 21 </a:t>
            </a:r>
            <a:r>
              <a:rPr lang="en-US" sz="1800" dirty="0" err="1">
                <a:solidFill>
                  <a:schemeClr val="bg1">
                    <a:lumMod val="10000"/>
                  </a:schemeClr>
                </a:solidFill>
                <a:latin typeface="Arial" panose="020B0604020202020204" pitchFamily="34" charset="0"/>
                <a:cs typeface="Arial" panose="020B0604020202020204" pitchFamily="34" charset="0"/>
              </a:rPr>
              <a:t>memiliki</a:t>
            </a:r>
            <a:r>
              <a:rPr lang="en-US" sz="1800" dirty="0">
                <a:solidFill>
                  <a:schemeClr val="bg1">
                    <a:lumMod val="10000"/>
                  </a:schemeClr>
                </a:solidFill>
                <a:latin typeface="Arial" panose="020B0604020202020204" pitchFamily="34" charset="0"/>
                <a:cs typeface="Arial" panose="020B0604020202020204" pitchFamily="34" charset="0"/>
              </a:rPr>
              <a:t> arti </a:t>
            </a:r>
            <a:r>
              <a:rPr lang="en-US" sz="1800" dirty="0" err="1">
                <a:solidFill>
                  <a:schemeClr val="bg1">
                    <a:lumMod val="10000"/>
                  </a:schemeClr>
                </a:solidFill>
                <a:latin typeface="Arial" panose="020B0604020202020204" pitchFamily="34" charset="0"/>
                <a:cs typeface="Arial" panose="020B0604020202020204" pitchFamily="34" charset="0"/>
              </a:rPr>
              <a:t>bahwa</a:t>
            </a:r>
            <a:r>
              <a:rPr lang="en-US" sz="1800" dirty="0">
                <a:solidFill>
                  <a:schemeClr val="bg1">
                    <a:lumMod val="10000"/>
                  </a:schemeClr>
                </a:solidFill>
                <a:latin typeface="Arial" panose="020B0604020202020204" pitchFamily="34" charset="0"/>
                <a:cs typeface="Arial" panose="020B0604020202020204" pitchFamily="34" charset="0"/>
              </a:rPr>
              <a:t> </a:t>
            </a:r>
            <a:r>
              <a:rPr lang="en-US" sz="1800" dirty="0" err="1">
                <a:solidFill>
                  <a:schemeClr val="bg1">
                    <a:lumMod val="10000"/>
                  </a:schemeClr>
                </a:solidFill>
                <a:latin typeface="Arial" panose="020B0604020202020204" pitchFamily="34" charset="0"/>
                <a:cs typeface="Arial" panose="020B0604020202020204" pitchFamily="34" charset="0"/>
              </a:rPr>
              <a:t>pertama</a:t>
            </a:r>
            <a:r>
              <a:rPr lang="en-US" sz="1800" dirty="0">
                <a:solidFill>
                  <a:schemeClr val="bg1">
                    <a:lumMod val="10000"/>
                  </a:schemeClr>
                </a:solidFill>
                <a:latin typeface="Arial" panose="020B0604020202020204" pitchFamily="34" charset="0"/>
                <a:cs typeface="Arial" panose="020B0604020202020204" pitchFamily="34" charset="0"/>
              </a:rPr>
              <a:t> kali </a:t>
            </a:r>
            <a:r>
              <a:rPr lang="en-US" sz="1800" dirty="0" err="1">
                <a:solidFill>
                  <a:schemeClr val="bg1">
                    <a:lumMod val="10000"/>
                  </a:schemeClr>
                </a:solidFill>
                <a:latin typeface="Arial" panose="020B0604020202020204" pitchFamily="34" charset="0"/>
                <a:cs typeface="Arial" panose="020B0604020202020204" pitchFamily="34" charset="0"/>
              </a:rPr>
              <a:t>usaha</a:t>
            </a:r>
            <a:r>
              <a:rPr lang="en-US" sz="1800" dirty="0">
                <a:solidFill>
                  <a:schemeClr val="bg1">
                    <a:lumMod val="10000"/>
                  </a:schemeClr>
                </a:solidFill>
                <a:latin typeface="Arial" panose="020B0604020202020204" pitchFamily="34" charset="0"/>
                <a:cs typeface="Arial" panose="020B0604020202020204" pitchFamily="34" charset="0"/>
              </a:rPr>
              <a:t> kami </a:t>
            </a:r>
            <a:r>
              <a:rPr lang="en-US" sz="1800" dirty="0" err="1">
                <a:solidFill>
                  <a:schemeClr val="bg1">
                    <a:lumMod val="10000"/>
                  </a:schemeClr>
                </a:solidFill>
                <a:latin typeface="Arial" panose="020B0604020202020204" pitchFamily="34" charset="0"/>
                <a:cs typeface="Arial" panose="020B0604020202020204" pitchFamily="34" charset="0"/>
              </a:rPr>
              <a:t>berdiri</a:t>
            </a:r>
            <a:r>
              <a:rPr lang="en-US" sz="1800" dirty="0">
                <a:solidFill>
                  <a:schemeClr val="bg1">
                    <a:lumMod val="10000"/>
                  </a:schemeClr>
                </a:solidFill>
                <a:latin typeface="Arial" panose="020B0604020202020204" pitchFamily="34" charset="0"/>
                <a:cs typeface="Arial" panose="020B0604020202020204" pitchFamily="34" charset="0"/>
              </a:rPr>
              <a:t> di </a:t>
            </a:r>
            <a:r>
              <a:rPr lang="en-US" sz="1800" dirty="0" err="1">
                <a:solidFill>
                  <a:schemeClr val="bg1">
                    <a:lumMod val="10000"/>
                  </a:schemeClr>
                </a:solidFill>
                <a:latin typeface="Arial" panose="020B0604020202020204" pitchFamily="34" charset="0"/>
                <a:cs typeface="Arial" panose="020B0604020202020204" pitchFamily="34" charset="0"/>
              </a:rPr>
              <a:t>tahun</a:t>
            </a:r>
            <a:r>
              <a:rPr lang="en-US" sz="1800" dirty="0">
                <a:solidFill>
                  <a:schemeClr val="bg1">
                    <a:lumMod val="10000"/>
                  </a:schemeClr>
                </a:solidFill>
                <a:latin typeface="Arial" panose="020B0604020202020204" pitchFamily="34" charset="0"/>
                <a:cs typeface="Arial" panose="020B0604020202020204" pitchFamily="34" charset="0"/>
              </a:rPr>
              <a:t> 2021</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a:solidFill>
                  <a:srgbClr val="FFFFFF"/>
                </a:solidFill>
              </a:rPr>
              <a:t>0</a:t>
            </a:r>
            <a:fld id="{F470E458-E7C2-4395-B75D-476A174CEE45}" type="slidenum">
              <a:rPr lang="en-US" smtClean="0">
                <a:solidFill>
                  <a:srgbClr val="FFFFFF"/>
                </a:solidFill>
              </a:rPr>
              <a:pPr/>
              <a:t>2</a:t>
            </a:fld>
            <a:endParaRPr lang="en-US" dirty="0">
              <a:solidFill>
                <a:srgbClr val="FFFFFF"/>
              </a:solidFill>
            </a:endParaRPr>
          </a:p>
        </p:txBody>
      </p:sp>
      <p:pic>
        <p:nvPicPr>
          <p:cNvPr id="15" name="Picture 14">
            <a:extLst>
              <a:ext uri="{FF2B5EF4-FFF2-40B4-BE49-F238E27FC236}">
                <a16:creationId xmlns:a16="http://schemas.microsoft.com/office/drawing/2014/main" id="{7A6236A6-291C-45D0-8E11-39927EA83EE9}"/>
              </a:ext>
            </a:extLst>
          </p:cNvPr>
          <p:cNvPicPr>
            <a:picLocks noChangeAspect="1"/>
          </p:cNvPicPr>
          <p:nvPr/>
        </p:nvPicPr>
        <p:blipFill>
          <a:blip r:embed="rId3"/>
          <a:stretch>
            <a:fillRect/>
          </a:stretch>
        </p:blipFill>
        <p:spPr>
          <a:xfrm>
            <a:off x="4761187" y="0"/>
            <a:ext cx="7430814" cy="6858000"/>
          </a:xfrm>
          <a:prstGeom prst="rect">
            <a:avLst/>
          </a:prstGeom>
        </p:spPr>
      </p:pic>
    </p:spTree>
    <p:extLst>
      <p:ext uri="{BB962C8B-B14F-4D97-AF65-F5344CB8AC3E}">
        <p14:creationId xmlns:p14="http://schemas.microsoft.com/office/powerpoint/2010/main" val="13037189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2619-5B80-4BDD-B2F5-F02A83A013C1}"/>
              </a:ext>
            </a:extLst>
          </p:cNvPr>
          <p:cNvSpPr>
            <a:spLocks noGrp="1"/>
          </p:cNvSpPr>
          <p:nvPr>
            <p:ph type="title"/>
          </p:nvPr>
        </p:nvSpPr>
        <p:spPr/>
        <p:txBody>
          <a:bodyPr/>
          <a:lstStyle/>
          <a:p>
            <a:r>
              <a:rPr lang="en-US" dirty="0" err="1"/>
              <a:t>Visi</a:t>
            </a:r>
            <a:r>
              <a:rPr lang="en-US" dirty="0"/>
              <a:t> dan </a:t>
            </a:r>
            <a:r>
              <a:rPr lang="en-US" dirty="0" err="1"/>
              <a:t>Misi</a:t>
            </a:r>
            <a:endParaRPr lang="en-ID" dirty="0"/>
          </a:p>
        </p:txBody>
      </p:sp>
      <p:sp>
        <p:nvSpPr>
          <p:cNvPr id="3" name="Slide Number Placeholder 2">
            <a:extLst>
              <a:ext uri="{FF2B5EF4-FFF2-40B4-BE49-F238E27FC236}">
                <a16:creationId xmlns:a16="http://schemas.microsoft.com/office/drawing/2014/main" id="{50F22CD7-83AD-4251-B997-B392B0F062C3}"/>
              </a:ext>
            </a:extLst>
          </p:cNvPr>
          <p:cNvSpPr>
            <a:spLocks noGrp="1"/>
          </p:cNvSpPr>
          <p:nvPr>
            <p:ph type="sldNum" sz="quarter" idx="12"/>
          </p:nvPr>
        </p:nvSpPr>
        <p:spPr/>
        <p:txBody>
          <a:bodyPr/>
          <a:lstStyle/>
          <a:p>
            <a:fld id="{F470E458-E7C2-4395-B75D-476A174CEE45}" type="slidenum">
              <a:rPr lang="en-US" noProof="0" smtClean="0"/>
              <a:t>3</a:t>
            </a:fld>
            <a:endParaRPr lang="en-US" noProof="0" dirty="0"/>
          </a:p>
        </p:txBody>
      </p:sp>
      <p:sp>
        <p:nvSpPr>
          <p:cNvPr id="4" name="Content Placeholder 3">
            <a:extLst>
              <a:ext uri="{FF2B5EF4-FFF2-40B4-BE49-F238E27FC236}">
                <a16:creationId xmlns:a16="http://schemas.microsoft.com/office/drawing/2014/main" id="{7DDE69E6-79A2-4EF1-B692-DBC30D029022}"/>
              </a:ext>
            </a:extLst>
          </p:cNvPr>
          <p:cNvSpPr>
            <a:spLocks noGrp="1"/>
          </p:cNvSpPr>
          <p:nvPr>
            <p:ph idx="1"/>
          </p:nvPr>
        </p:nvSpPr>
        <p:spPr>
          <a:xfrm>
            <a:off x="409903" y="1671145"/>
            <a:ext cx="10943897" cy="4304856"/>
          </a:xfrm>
        </p:spPr>
        <p:txBody>
          <a:bodyPr/>
          <a:lstStyle/>
          <a:p>
            <a:pPr marL="457200"/>
            <a:r>
              <a:rPr lang="en-US" dirty="0" err="1">
                <a:solidFill>
                  <a:schemeClr val="bg1">
                    <a:lumMod val="10000"/>
                  </a:schemeClr>
                </a:solidFill>
                <a:latin typeface="Arial" panose="020B0604020202020204" pitchFamily="34" charset="0"/>
                <a:cs typeface="Arial" panose="020B0604020202020204" pitchFamily="34" charset="0"/>
              </a:rPr>
              <a:t>Visi</a:t>
            </a:r>
            <a:r>
              <a:rPr lang="en-US" dirty="0">
                <a:solidFill>
                  <a:schemeClr val="bg1">
                    <a:lumMod val="10000"/>
                  </a:schemeClr>
                </a:solidFill>
                <a:latin typeface="Arial" panose="020B0604020202020204" pitchFamily="34" charset="0"/>
                <a:cs typeface="Arial" panose="020B0604020202020204" pitchFamily="34" charset="0"/>
              </a:rPr>
              <a:t> :</a:t>
            </a:r>
            <a:endParaRPr lang="en-ID" sz="1800" dirty="0">
              <a:solidFill>
                <a:schemeClr val="bg1">
                  <a:lumMod val="10000"/>
                </a:schemeClr>
              </a:solidFill>
              <a:latin typeface="Arial" panose="020B0604020202020204" pitchFamily="34" charset="0"/>
              <a:cs typeface="Arial" panose="020B0604020202020204" pitchFamily="34" charset="0"/>
            </a:endParaRPr>
          </a:p>
          <a:p>
            <a:pPr marL="514350" indent="-285750"/>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Coffee O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adalah</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menjadi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kedai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menawarkan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suasana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kondisi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tempat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menu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bervariatif</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dengan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cita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rasa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kualitas</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baik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dapat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memenuhi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selera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para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pengunjung</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pelanggannya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sehingga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dapat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meningkatkan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loyalitas</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pelanggan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serta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dapat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mengembangkan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bisnis</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kedai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ini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berbagai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daerah</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untuk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mengenalkan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membudayakan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minum</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membuka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lowongan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pekerjaan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di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tengah</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masyarakat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a:t>
            </a:r>
            <a:endParaRPr lang="en-ID" sz="1800" dirty="0">
              <a:solidFill>
                <a:schemeClr val="bg1">
                  <a:lumMod val="10000"/>
                </a:schemeClr>
              </a:solidFill>
              <a:latin typeface="Arial" panose="020B0604020202020204" pitchFamily="34" charset="0"/>
              <a:ea typeface="Calibri" panose="020F0502020204030204" pitchFamily="34" charset="0"/>
              <a:cs typeface="Arial" panose="020B0604020202020204" pitchFamily="34" charset="0"/>
            </a:endParaRPr>
          </a:p>
          <a:p>
            <a:pPr marL="457200"/>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Misi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Symbol" panose="05050102010706020507" pitchFamily="18" charset="2"/>
              <a:buChar char=""/>
            </a:pP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Mempertahankan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cita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rasa kopi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baik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Symbol" panose="05050102010706020507" pitchFamily="18" charset="2"/>
              <a:buChar char=""/>
            </a:pP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Meningkatkan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kreativitas</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untuk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menciptakan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menu-menu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baru</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lebih</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bervariatif</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untuk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dapat</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ditawarkan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dan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dinikmati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oleh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pelanggan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Symbol" panose="05050102010706020507" pitchFamily="18" charset="2"/>
              <a:buChar char=""/>
            </a:pP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Menawarkan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kenyamanan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di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dalam</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menikmati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kepada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pelanggan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p>
          <a:p>
            <a:pPr marL="342900" lvl="0" indent="-342900">
              <a:buFont typeface="Symbol" panose="05050102010706020507" pitchFamily="18" charset="2"/>
              <a:buChar char=""/>
            </a:pP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Menjalin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hubungan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yang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baik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kepada</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para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konsumen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untuk</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penilaian</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a:t>
            </a:r>
            <a:r>
              <a:rPr lang="en-ID" sz="1800" dirty="0" err="1">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Kedai</a:t>
            </a:r>
            <a:r>
              <a:rPr lang="en-ID" sz="1800" dirty="0">
                <a:solidFill>
                  <a:schemeClr val="bg1">
                    <a:lumMod val="10000"/>
                  </a:schemeClr>
                </a:solidFill>
                <a:effectLst/>
                <a:latin typeface="Arial" panose="020B0604020202020204" pitchFamily="34" charset="0"/>
                <a:ea typeface="Calibri" panose="020F0502020204030204" pitchFamily="34" charset="0"/>
                <a:cs typeface="Arial" panose="020B0604020202020204" pitchFamily="34" charset="0"/>
              </a:rPr>
              <a:t> kopi Kami</a:t>
            </a:r>
          </a:p>
          <a:p>
            <a:endParaRPr lang="en-ID" dirty="0">
              <a:solidFill>
                <a:schemeClr val="bg1">
                  <a:lumMod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1060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A3DF-64FF-46A5-BC48-A78C4A389569}"/>
              </a:ext>
            </a:extLst>
          </p:cNvPr>
          <p:cNvSpPr>
            <a:spLocks noGrp="1"/>
          </p:cNvSpPr>
          <p:nvPr>
            <p:ph type="title"/>
          </p:nvPr>
        </p:nvSpPr>
        <p:spPr/>
        <p:txBody>
          <a:bodyPr/>
          <a:lstStyle/>
          <a:p>
            <a:r>
              <a:rPr lang="en-US" dirty="0" err="1"/>
              <a:t>Penjelasan</a:t>
            </a:r>
            <a:r>
              <a:rPr lang="en-US" dirty="0"/>
              <a:t> Usaha</a:t>
            </a:r>
            <a:endParaRPr lang="en-ID" dirty="0"/>
          </a:p>
        </p:txBody>
      </p:sp>
      <p:sp>
        <p:nvSpPr>
          <p:cNvPr id="3" name="Slide Number Placeholder 2">
            <a:extLst>
              <a:ext uri="{FF2B5EF4-FFF2-40B4-BE49-F238E27FC236}">
                <a16:creationId xmlns:a16="http://schemas.microsoft.com/office/drawing/2014/main" id="{ABFC3F37-26E2-4EC2-B3BB-0E3F011B24BD}"/>
              </a:ext>
            </a:extLst>
          </p:cNvPr>
          <p:cNvSpPr>
            <a:spLocks noGrp="1"/>
          </p:cNvSpPr>
          <p:nvPr>
            <p:ph type="sldNum" sz="quarter" idx="12"/>
          </p:nvPr>
        </p:nvSpPr>
        <p:spPr/>
        <p:txBody>
          <a:bodyPr/>
          <a:lstStyle/>
          <a:p>
            <a:fld id="{F470E458-E7C2-4395-B75D-476A174CEE45}" type="slidenum">
              <a:rPr lang="en-US" noProof="0" smtClean="0"/>
              <a:t>4</a:t>
            </a:fld>
            <a:endParaRPr lang="en-US" noProof="0" dirty="0"/>
          </a:p>
        </p:txBody>
      </p:sp>
      <p:sp>
        <p:nvSpPr>
          <p:cNvPr id="4" name="Content Placeholder 3">
            <a:extLst>
              <a:ext uri="{FF2B5EF4-FFF2-40B4-BE49-F238E27FC236}">
                <a16:creationId xmlns:a16="http://schemas.microsoft.com/office/drawing/2014/main" id="{C3F63985-393F-40C6-A030-BE37318B5A00}"/>
              </a:ext>
            </a:extLst>
          </p:cNvPr>
          <p:cNvSpPr>
            <a:spLocks noGrp="1"/>
          </p:cNvSpPr>
          <p:nvPr>
            <p:ph idx="1"/>
          </p:nvPr>
        </p:nvSpPr>
        <p:spPr>
          <a:xfrm>
            <a:off x="189186" y="1462088"/>
            <a:ext cx="11164614" cy="4513913"/>
          </a:xfrm>
        </p:spPr>
        <p:txBody>
          <a:bodyPr>
            <a:normAutofit/>
          </a:bodyPr>
          <a:lstStyle/>
          <a:p>
            <a:pPr marL="0" indent="0">
              <a:buNone/>
            </a:pP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salah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satu</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mendunia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sangat</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digemari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banyak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orang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baik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dari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kalangan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remaja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hingga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dewasa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Nama 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tentunya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sudah</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tidak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asing</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lagi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ditelinga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pecinta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oleh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mereka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dijadikan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sebagai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pelengkap</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dalam</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kehidupan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sehari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hari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meskipun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mengandung</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cafein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namun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tidak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mengurangi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jumlah</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penggemar</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a:t>
            </a:r>
          </a:p>
          <a:p>
            <a:pPr marL="0" indent="0">
              <a:buNone/>
            </a:pPr>
            <a:b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Membuka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bisa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dikatakan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sebagai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usaha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menjanjikan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bila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yang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ditawrkan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enak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sesuai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dengan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selera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konsumen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yang paling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dicari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oleh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masyarakat</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adalah</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yang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menyediakan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fasilitas</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TV, hotspot, dan juga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menawarkan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makanan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lainnya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dll</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kopiImerupakanItempatIyang</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sangat</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cocokIuntukIdijadikan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tempatIberkumpul</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bersamaIteman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kampus,IrekanIkerjaIdanIkeluarga</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D"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BanyakIkedaiIkopiIyangIberdiri,membuatIparaIpengusahaIkedai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mau</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Itidak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mau</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harus</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bergerak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lebihIcepatIuntuk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menarik</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minat</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konsumen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Kepuasan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konsumen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merupakan</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sejauhImanaIkonsumenImerasaIpuasIketikaImenikmatiI</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produkIyangIdijual</a:t>
            </a:r>
            <a:r>
              <a:rPr lang="en-ID"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ID"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46873343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AB79B-9658-408B-A43E-4B555A8EACC8}"/>
              </a:ext>
            </a:extLst>
          </p:cNvPr>
          <p:cNvSpPr>
            <a:spLocks noGrp="1"/>
          </p:cNvSpPr>
          <p:nvPr>
            <p:ph type="title"/>
          </p:nvPr>
        </p:nvSpPr>
        <p:spPr/>
        <p:txBody>
          <a:bodyPr/>
          <a:lstStyle/>
          <a:p>
            <a:r>
              <a:rPr lang="en-US" dirty="0" err="1"/>
              <a:t>Peluang</a:t>
            </a:r>
            <a:endParaRPr lang="en-ID" dirty="0"/>
          </a:p>
        </p:txBody>
      </p:sp>
      <p:sp>
        <p:nvSpPr>
          <p:cNvPr id="3" name="Slide Number Placeholder 2">
            <a:extLst>
              <a:ext uri="{FF2B5EF4-FFF2-40B4-BE49-F238E27FC236}">
                <a16:creationId xmlns:a16="http://schemas.microsoft.com/office/drawing/2014/main" id="{374A18F1-1105-4EC9-95D1-DF8C632B2F52}"/>
              </a:ext>
            </a:extLst>
          </p:cNvPr>
          <p:cNvSpPr>
            <a:spLocks noGrp="1"/>
          </p:cNvSpPr>
          <p:nvPr>
            <p:ph type="sldNum" sz="quarter" idx="12"/>
          </p:nvPr>
        </p:nvSpPr>
        <p:spPr/>
        <p:txBody>
          <a:bodyPr/>
          <a:lstStyle/>
          <a:p>
            <a:fld id="{F470E458-E7C2-4395-B75D-476A174CEE45}" type="slidenum">
              <a:rPr lang="en-US" noProof="0" smtClean="0"/>
              <a:t>5</a:t>
            </a:fld>
            <a:endParaRPr lang="en-US" noProof="0" dirty="0"/>
          </a:p>
        </p:txBody>
      </p:sp>
      <p:sp>
        <p:nvSpPr>
          <p:cNvPr id="4" name="Content Placeholder 3">
            <a:extLst>
              <a:ext uri="{FF2B5EF4-FFF2-40B4-BE49-F238E27FC236}">
                <a16:creationId xmlns:a16="http://schemas.microsoft.com/office/drawing/2014/main" id="{BE19A1A1-01ED-4129-81A1-0DF019859346}"/>
              </a:ext>
            </a:extLst>
          </p:cNvPr>
          <p:cNvSpPr>
            <a:spLocks noGrp="1"/>
          </p:cNvSpPr>
          <p:nvPr>
            <p:ph idx="1"/>
          </p:nvPr>
        </p:nvSpPr>
        <p:spPr/>
        <p:txBody>
          <a:bodyPr/>
          <a:lstStyle/>
          <a:p>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Saat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sudah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gaya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(lifestyle)di Indonesia,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bagi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kebanyakan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masyarakat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Indonesia ,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adalah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suatu</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ritual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Akhirnya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pun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sudah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mulai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menjadi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gaya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hidup</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baik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dikalangan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elit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menengah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maupunn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masyarakat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kecil</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bahkan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seperti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layaknya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suatu</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ritual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khusus</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ritual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minum</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membutuhkan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tempat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juga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istimewa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menikmati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kelezatan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Rasanya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Ikhas</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aromanya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unik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menjadikan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sebagai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suatu</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hal</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menarik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Para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penikmat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benar</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benar</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memilih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citarasa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nikmat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tempat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nyaman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untuk</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menikmatinya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alasan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itulah</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bisa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manfaatkan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oleh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pengusaha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atau</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calon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pengusaha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sehingga</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bisnis</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ini</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sangat</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menjanjikan</a:t>
            </a: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kedepannya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38890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FF8F30-DF4D-411E-B7DA-A8A0E4B0BD7A}"/>
              </a:ext>
            </a:extLst>
          </p:cNvPr>
          <p:cNvSpPr>
            <a:spLocks noGrp="1"/>
          </p:cNvSpPr>
          <p:nvPr>
            <p:ph type="body" sz="quarter" idx="57"/>
          </p:nvPr>
        </p:nvSpPr>
        <p:spPr>
          <a:xfrm>
            <a:off x="1004886" y="1866897"/>
            <a:ext cx="4787999" cy="343264"/>
          </a:xfrm>
        </p:spPr>
        <p:txBody>
          <a:bodyPr/>
          <a:lstStyle/>
          <a:p>
            <a:r>
              <a:rPr lang="en-US" dirty="0"/>
              <a:t>Strength</a:t>
            </a:r>
            <a:endParaRPr lang="en-ID" dirty="0"/>
          </a:p>
        </p:txBody>
      </p:sp>
      <p:sp>
        <p:nvSpPr>
          <p:cNvPr id="3" name="Title 2">
            <a:extLst>
              <a:ext uri="{FF2B5EF4-FFF2-40B4-BE49-F238E27FC236}">
                <a16:creationId xmlns:a16="http://schemas.microsoft.com/office/drawing/2014/main" id="{F3821173-03AA-4AD1-BB4F-9F5A54A296D5}"/>
              </a:ext>
            </a:extLst>
          </p:cNvPr>
          <p:cNvSpPr>
            <a:spLocks noGrp="1"/>
          </p:cNvSpPr>
          <p:nvPr>
            <p:ph type="title"/>
          </p:nvPr>
        </p:nvSpPr>
        <p:spPr/>
        <p:txBody>
          <a:bodyPr/>
          <a:lstStyle/>
          <a:p>
            <a:r>
              <a:rPr lang="en-US" dirty="0"/>
              <a:t>SWOT ANALYS</a:t>
            </a:r>
            <a:endParaRPr lang="en-ID" dirty="0"/>
          </a:p>
        </p:txBody>
      </p:sp>
      <p:sp>
        <p:nvSpPr>
          <p:cNvPr id="4" name="Slide Number Placeholder 3">
            <a:extLst>
              <a:ext uri="{FF2B5EF4-FFF2-40B4-BE49-F238E27FC236}">
                <a16:creationId xmlns:a16="http://schemas.microsoft.com/office/drawing/2014/main" id="{EC93AC2A-68D9-49D4-9A34-9446E147E610}"/>
              </a:ext>
            </a:extLst>
          </p:cNvPr>
          <p:cNvSpPr>
            <a:spLocks noGrp="1"/>
          </p:cNvSpPr>
          <p:nvPr>
            <p:ph type="sldNum" sz="quarter" idx="12"/>
          </p:nvPr>
        </p:nvSpPr>
        <p:spPr/>
        <p:txBody>
          <a:bodyPr/>
          <a:lstStyle/>
          <a:p>
            <a:fld id="{F470E458-E7C2-4395-B75D-476A174CEE45}" type="slidenum">
              <a:rPr lang="en-US" noProof="0" smtClean="0"/>
              <a:t>6</a:t>
            </a:fld>
            <a:endParaRPr lang="en-US" noProof="0" dirty="0"/>
          </a:p>
        </p:txBody>
      </p:sp>
      <p:sp>
        <p:nvSpPr>
          <p:cNvPr id="8" name="Text Placeholder 7">
            <a:extLst>
              <a:ext uri="{FF2B5EF4-FFF2-40B4-BE49-F238E27FC236}">
                <a16:creationId xmlns:a16="http://schemas.microsoft.com/office/drawing/2014/main" id="{CEBF3830-D11E-4B4E-97CA-FC869BCEB84F}"/>
              </a:ext>
            </a:extLst>
          </p:cNvPr>
          <p:cNvSpPr>
            <a:spLocks noGrp="1"/>
          </p:cNvSpPr>
          <p:nvPr>
            <p:ph type="body" sz="quarter" idx="58"/>
          </p:nvPr>
        </p:nvSpPr>
        <p:spPr>
          <a:xfrm>
            <a:off x="57827" y="2225762"/>
            <a:ext cx="6323841" cy="4514196"/>
          </a:xfrm>
        </p:spPr>
        <p:txBody>
          <a:bodyPr/>
          <a:lstStyle/>
          <a:p>
            <a:pPr marL="342900" lvl="0" indent="-342900">
              <a:buFont typeface="+mj-lt"/>
              <a:buAutoNum type="arabicPeriod"/>
            </a:pP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kita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memiliki</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barista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Handal</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Biji</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Kopi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Terbaik</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Menggunakan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alat</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manual</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Bahan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perasa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Premium</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Harga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produk</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terjangkau</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Populer</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dikalangan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muda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Bahan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baku</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selalu</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sedia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Packaging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mudah</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dibawa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dan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praktis</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Konsep</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kedai</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menarik</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Fasilitas</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wifi</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musholla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toilet )</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Banyak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jenis</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pembayaran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cashless dan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banyak</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promo</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Banyaknya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Varian Rasa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solidFill>
                <a:schemeClr val="bg1">
                  <a:lumMod val="10000"/>
                </a:schemeClr>
              </a:solidFill>
            </a:endParaRPr>
          </a:p>
        </p:txBody>
      </p:sp>
      <p:sp>
        <p:nvSpPr>
          <p:cNvPr id="9" name="Text Placeholder 8">
            <a:extLst>
              <a:ext uri="{FF2B5EF4-FFF2-40B4-BE49-F238E27FC236}">
                <a16:creationId xmlns:a16="http://schemas.microsoft.com/office/drawing/2014/main" id="{194B0D57-F908-4ABF-913B-CA6E9B7ABAA2}"/>
              </a:ext>
            </a:extLst>
          </p:cNvPr>
          <p:cNvSpPr>
            <a:spLocks noGrp="1"/>
          </p:cNvSpPr>
          <p:nvPr>
            <p:ph type="body" sz="quarter" idx="59"/>
          </p:nvPr>
        </p:nvSpPr>
        <p:spPr>
          <a:xfrm>
            <a:off x="6621639" y="1866897"/>
            <a:ext cx="4787999" cy="343264"/>
          </a:xfrm>
        </p:spPr>
        <p:txBody>
          <a:bodyPr/>
          <a:lstStyle/>
          <a:p>
            <a:r>
              <a:rPr lang="en-US" dirty="0" err="1"/>
              <a:t>Weekness</a:t>
            </a:r>
            <a:endParaRPr lang="en-ID" dirty="0"/>
          </a:p>
        </p:txBody>
      </p:sp>
      <p:sp>
        <p:nvSpPr>
          <p:cNvPr id="11" name="Text Placeholder 10">
            <a:extLst>
              <a:ext uri="{FF2B5EF4-FFF2-40B4-BE49-F238E27FC236}">
                <a16:creationId xmlns:a16="http://schemas.microsoft.com/office/drawing/2014/main" id="{823215B5-2D5D-4F93-8C63-4678A35844D5}"/>
              </a:ext>
            </a:extLst>
          </p:cNvPr>
          <p:cNvSpPr>
            <a:spLocks noGrp="1"/>
          </p:cNvSpPr>
          <p:nvPr>
            <p:ph type="body" sz="quarter" idx="61"/>
          </p:nvPr>
        </p:nvSpPr>
        <p:spPr>
          <a:xfrm>
            <a:off x="5966300" y="2353932"/>
            <a:ext cx="5555140" cy="4257856"/>
          </a:xfrm>
        </p:spPr>
        <p:txBody>
          <a:bodyPr/>
          <a:lstStyle/>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Tempat</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masih</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kecil</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Belum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mampu</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mengrekrut</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Karyawan</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Memakan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waktu</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karena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menggunakan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alat</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manual</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Minim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pemasaran</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Parkiran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Terbatas</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Brand awareness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rendah</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Followers social media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masih</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sedikit</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karena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baru</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buka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Pelayanan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agak</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lama</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Kenaikan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biaya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pemasok</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450215" algn="l"/>
              </a:tabLst>
            </a:pPr>
            <a:r>
              <a:rPr lang="en-ID"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Di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bawah</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harga</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pesaing</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lebih</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efisien</a:t>
            </a: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Tingkat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keuntungan</a:t>
            </a:r>
            <a: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t>terbatas</a:t>
            </a:r>
            <a:br>
              <a:rPr lang="en-US" sz="1800" dirty="0">
                <a:solidFill>
                  <a:schemeClr val="bg1">
                    <a:lumMod val="10000"/>
                  </a:schemeClr>
                </a:solidFill>
                <a:effectLst/>
                <a:latin typeface="Times New Roman" panose="02020603050405020304" pitchFamily="18" charset="0"/>
                <a:ea typeface="Calibri" panose="020F0502020204030204" pitchFamily="34" charset="0"/>
                <a:cs typeface="Times New Roman" panose="02020603050405020304" pitchFamily="18" charset="0"/>
              </a:rPr>
            </a:br>
            <a:endParaRPr lang="en-ID" sz="1800" dirty="0">
              <a:solidFill>
                <a:schemeClr val="bg1">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solidFill>
                <a:schemeClr val="bg1">
                  <a:lumMod val="10000"/>
                </a:schemeClr>
              </a:solidFill>
            </a:endParaRPr>
          </a:p>
        </p:txBody>
      </p:sp>
    </p:spTree>
    <p:extLst>
      <p:ext uri="{BB962C8B-B14F-4D97-AF65-F5344CB8AC3E}">
        <p14:creationId xmlns:p14="http://schemas.microsoft.com/office/powerpoint/2010/main" val="3715744546"/>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FCE4322-6069-4B18-B895-CF9ACEF35F9E}"/>
              </a:ext>
            </a:extLst>
          </p:cNvPr>
          <p:cNvSpPr>
            <a:spLocks noGrp="1"/>
          </p:cNvSpPr>
          <p:nvPr>
            <p:ph type="body" sz="quarter" idx="57"/>
          </p:nvPr>
        </p:nvSpPr>
        <p:spPr>
          <a:xfrm>
            <a:off x="838206" y="1695265"/>
            <a:ext cx="4787999" cy="343264"/>
          </a:xfrm>
        </p:spPr>
        <p:txBody>
          <a:bodyPr/>
          <a:lstStyle/>
          <a:p>
            <a:r>
              <a:rPr lang="en-US" dirty="0" err="1"/>
              <a:t>Opurtunities</a:t>
            </a:r>
            <a:endParaRPr lang="en-ID" dirty="0"/>
          </a:p>
        </p:txBody>
      </p:sp>
      <p:sp>
        <p:nvSpPr>
          <p:cNvPr id="3" name="Title 2">
            <a:extLst>
              <a:ext uri="{FF2B5EF4-FFF2-40B4-BE49-F238E27FC236}">
                <a16:creationId xmlns:a16="http://schemas.microsoft.com/office/drawing/2014/main" id="{C47D37C3-40C1-4BE8-83AC-0F26912B46C8}"/>
              </a:ext>
            </a:extLst>
          </p:cNvPr>
          <p:cNvSpPr>
            <a:spLocks noGrp="1"/>
          </p:cNvSpPr>
          <p:nvPr>
            <p:ph type="title"/>
          </p:nvPr>
        </p:nvSpPr>
        <p:spPr/>
        <p:txBody>
          <a:bodyPr/>
          <a:lstStyle/>
          <a:p>
            <a:endParaRPr lang="en-ID"/>
          </a:p>
        </p:txBody>
      </p:sp>
      <p:sp>
        <p:nvSpPr>
          <p:cNvPr id="4" name="Slide Number Placeholder 3">
            <a:extLst>
              <a:ext uri="{FF2B5EF4-FFF2-40B4-BE49-F238E27FC236}">
                <a16:creationId xmlns:a16="http://schemas.microsoft.com/office/drawing/2014/main" id="{6B5A4AFA-6459-4B1B-B5EA-F4F8E165661B}"/>
              </a:ext>
            </a:extLst>
          </p:cNvPr>
          <p:cNvSpPr>
            <a:spLocks noGrp="1"/>
          </p:cNvSpPr>
          <p:nvPr>
            <p:ph type="sldNum" sz="quarter" idx="12"/>
          </p:nvPr>
        </p:nvSpPr>
        <p:spPr/>
        <p:txBody>
          <a:bodyPr/>
          <a:lstStyle/>
          <a:p>
            <a:fld id="{F470E458-E7C2-4395-B75D-476A174CEE45}" type="slidenum">
              <a:rPr lang="en-US" noProof="0" smtClean="0"/>
              <a:t>7</a:t>
            </a:fld>
            <a:endParaRPr lang="en-US" noProof="0" dirty="0"/>
          </a:p>
        </p:txBody>
      </p:sp>
      <p:sp>
        <p:nvSpPr>
          <p:cNvPr id="8" name="Text Placeholder 7">
            <a:extLst>
              <a:ext uri="{FF2B5EF4-FFF2-40B4-BE49-F238E27FC236}">
                <a16:creationId xmlns:a16="http://schemas.microsoft.com/office/drawing/2014/main" id="{51EFFF69-4F3F-4A65-BE4C-AB06F496907D}"/>
              </a:ext>
            </a:extLst>
          </p:cNvPr>
          <p:cNvSpPr>
            <a:spLocks noGrp="1"/>
          </p:cNvSpPr>
          <p:nvPr>
            <p:ph type="body" sz="quarter" idx="58"/>
          </p:nvPr>
        </p:nvSpPr>
        <p:spPr>
          <a:xfrm>
            <a:off x="143841" y="2256584"/>
            <a:ext cx="5183387" cy="4441684"/>
          </a:xfrm>
        </p:spPr>
        <p:txBody>
          <a:bodyPr/>
          <a:lstStyle/>
          <a:p>
            <a:pPr marL="342900" lvl="0" indent="-342900">
              <a:buFont typeface="+mj-lt"/>
              <a:buAutoNum type="arabicPeriod"/>
              <a:tabLst>
                <a:tab pos="540385" algn="l"/>
              </a:tabLs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Banyak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Kalangan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muda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berkumpul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disekitar</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tempat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kita</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Tempat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Lumayan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strategis</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Relasi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pertemanan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Membangun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inovasi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produk</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kopi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baru</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Membangun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hubungan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pelanggan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Menjawab</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permintaan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layanan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pengiriman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misalnya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di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aplikasi</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ojek online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Menumbuhkan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loyalitas</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pelanggan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Pikat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pelanggan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baru</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melalui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penawaran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khusus</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Mengembangkan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budaya</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inovasi</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450215" algn="l"/>
              </a:tabLst>
            </a:pP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Kedai</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Dekat</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D" sz="1800" dirty="0" err="1">
                <a:effectLst/>
                <a:latin typeface="Times New Roman" panose="02020603050405020304" pitchFamily="18" charset="0"/>
                <a:ea typeface="Calibri" panose="020F0502020204030204" pitchFamily="34" charset="0"/>
                <a:cs typeface="Times New Roman" panose="02020603050405020304" pitchFamily="18" charset="0"/>
              </a:rPr>
              <a:t>Dengan</a:t>
            </a: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Kantor</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 Placeholder 8">
            <a:extLst>
              <a:ext uri="{FF2B5EF4-FFF2-40B4-BE49-F238E27FC236}">
                <a16:creationId xmlns:a16="http://schemas.microsoft.com/office/drawing/2014/main" id="{83058B01-7DC8-429D-BF8A-B8C83B508858}"/>
              </a:ext>
            </a:extLst>
          </p:cNvPr>
          <p:cNvSpPr>
            <a:spLocks noGrp="1"/>
          </p:cNvSpPr>
          <p:nvPr>
            <p:ph type="body" sz="quarter" idx="59"/>
          </p:nvPr>
        </p:nvSpPr>
        <p:spPr>
          <a:xfrm>
            <a:off x="6423232" y="1704307"/>
            <a:ext cx="4787999" cy="343264"/>
          </a:xfrm>
        </p:spPr>
        <p:txBody>
          <a:bodyPr/>
          <a:lstStyle/>
          <a:p>
            <a:r>
              <a:rPr lang="en-US" dirty="0"/>
              <a:t>Threats</a:t>
            </a:r>
            <a:endParaRPr lang="en-ID" dirty="0"/>
          </a:p>
        </p:txBody>
      </p:sp>
      <p:sp>
        <p:nvSpPr>
          <p:cNvPr id="11" name="Text Placeholder 10">
            <a:extLst>
              <a:ext uri="{FF2B5EF4-FFF2-40B4-BE49-F238E27FC236}">
                <a16:creationId xmlns:a16="http://schemas.microsoft.com/office/drawing/2014/main" id="{5CD9516C-A6C1-454A-B600-B8A32B32D542}"/>
              </a:ext>
            </a:extLst>
          </p:cNvPr>
          <p:cNvSpPr>
            <a:spLocks noGrp="1"/>
          </p:cNvSpPr>
          <p:nvPr>
            <p:ph type="body" sz="quarter" idx="61"/>
          </p:nvPr>
        </p:nvSpPr>
        <p:spPr>
          <a:xfrm>
            <a:off x="6340102" y="2182728"/>
            <a:ext cx="4702780" cy="4589395"/>
          </a:xfrm>
        </p:spPr>
        <p:txBody>
          <a:bodyPr/>
          <a:lstStyle/>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Menjamurnya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kedai-kedai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kopi di mal dan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lokasi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strategis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lainnya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Penawaran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harga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murah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Variasi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rasa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lebih</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menarik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meski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tanpa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memikirkan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kualitas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bahan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Ancaman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imitasi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produk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pesaing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Kenaikan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harga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bahan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baku</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karena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terbatasnya</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persediaan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Lokasi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kedai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kopi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pesaing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kadang</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cukup</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berdekatan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Banyak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saingan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disekitaran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tempat</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kita</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Akses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terbatas</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komplek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Tingkat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persaingan</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kopi yang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tinggi</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mj-lt"/>
              <a:buAutoNum type="arabicPeriod"/>
              <a:tabLst>
                <a:tab pos="540385" algn="l"/>
              </a:tabLst>
            </a:pPr>
            <a:r>
              <a:rPr lang="en-ID"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Rating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buruk</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dari</a:t>
            </a:r>
            <a:r>
              <a:rPr lang="en-GB"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GB" sz="1800" dirty="0" err="1">
                <a:effectLst/>
                <a:latin typeface="Times New Roman" panose="02020603050405020304" pitchFamily="18" charset="0"/>
                <a:ea typeface="Calibri" panose="020F0502020204030204" pitchFamily="34" charset="0"/>
                <a:cs typeface="Times New Roman" panose="02020603050405020304" pitchFamily="18" charset="0"/>
              </a:rPr>
              <a:t>konsumen</a:t>
            </a:r>
            <a:endParaRPr lang="en-ID"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D" dirty="0"/>
          </a:p>
        </p:txBody>
      </p:sp>
    </p:spTree>
    <p:extLst>
      <p:ext uri="{BB962C8B-B14F-4D97-AF65-F5344CB8AC3E}">
        <p14:creationId xmlns:p14="http://schemas.microsoft.com/office/powerpoint/2010/main" val="6050651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16E409C-3DCF-4B56-A4C3-5A0ABEA5CDBC}"/>
              </a:ext>
            </a:extLst>
          </p:cNvPr>
          <p:cNvSpPr>
            <a:spLocks noGrp="1"/>
          </p:cNvSpPr>
          <p:nvPr>
            <p:ph type="sldNum" sz="quarter" idx="12"/>
          </p:nvPr>
        </p:nvSpPr>
        <p:spPr/>
        <p:txBody>
          <a:bodyPr/>
          <a:lstStyle/>
          <a:p>
            <a:fld id="{F470E458-E7C2-4395-B75D-476A174CEE45}" type="slidenum">
              <a:rPr lang="en-US" noProof="0" smtClean="0"/>
              <a:t>8</a:t>
            </a:fld>
            <a:endParaRPr lang="en-US" noProof="0" dirty="0"/>
          </a:p>
        </p:txBody>
      </p:sp>
      <p:pic>
        <p:nvPicPr>
          <p:cNvPr id="13" name="Picture Placeholder 12">
            <a:extLst>
              <a:ext uri="{FF2B5EF4-FFF2-40B4-BE49-F238E27FC236}">
                <a16:creationId xmlns:a16="http://schemas.microsoft.com/office/drawing/2014/main" id="{530E2267-6591-41B5-8DC7-8E9E0E62978B}"/>
              </a:ext>
            </a:extLst>
          </p:cNvPr>
          <p:cNvPicPr>
            <a:picLocks noGrp="1" noChangeAspect="1"/>
          </p:cNvPicPr>
          <p:nvPr>
            <p:ph type="pic" sz="quarter" idx="56"/>
          </p:nvPr>
        </p:nvPicPr>
        <p:blipFill>
          <a:blip r:embed="rId2"/>
          <a:srcRect l="11612" r="11612"/>
          <a:stretch>
            <a:fillRect/>
          </a:stretch>
        </p:blipFill>
        <p:spPr>
          <a:xfrm>
            <a:off x="0" y="0"/>
            <a:ext cx="12192000" cy="6858000"/>
          </a:xfrm>
        </p:spPr>
      </p:pic>
    </p:spTree>
    <p:extLst>
      <p:ext uri="{BB962C8B-B14F-4D97-AF65-F5344CB8AC3E}">
        <p14:creationId xmlns:p14="http://schemas.microsoft.com/office/powerpoint/2010/main" val="1465008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E3FDD-20D0-47D0-A26E-6AE50AFDFDD2}"/>
              </a:ext>
            </a:extLst>
          </p:cNvPr>
          <p:cNvSpPr>
            <a:spLocks noGrp="1"/>
          </p:cNvSpPr>
          <p:nvPr>
            <p:ph type="title"/>
          </p:nvPr>
        </p:nvSpPr>
        <p:spPr/>
        <p:txBody>
          <a:bodyPr/>
          <a:lstStyle/>
          <a:p>
            <a:r>
              <a:rPr lang="en-GB" dirty="0" err="1"/>
              <a:t>Perbandingan</a:t>
            </a:r>
            <a:r>
              <a:rPr lang="en-GB" dirty="0"/>
              <a:t> </a:t>
            </a:r>
            <a:r>
              <a:rPr lang="en-GB" dirty="0" err="1"/>
              <a:t>dengan</a:t>
            </a:r>
            <a:r>
              <a:rPr lang="en-GB" dirty="0"/>
              <a:t> </a:t>
            </a:r>
            <a:r>
              <a:rPr lang="en-GB" dirty="0" err="1"/>
              <a:t>Pesaing</a:t>
            </a:r>
            <a:endParaRPr lang="en-GB" dirty="0"/>
          </a:p>
        </p:txBody>
      </p:sp>
      <p:sp>
        <p:nvSpPr>
          <p:cNvPr id="4" name="Slide Number Placeholder 3">
            <a:extLst>
              <a:ext uri="{FF2B5EF4-FFF2-40B4-BE49-F238E27FC236}">
                <a16:creationId xmlns:a16="http://schemas.microsoft.com/office/drawing/2014/main" id="{E37C8455-C9C9-400A-A638-756905EA7F2F}"/>
              </a:ext>
            </a:extLst>
          </p:cNvPr>
          <p:cNvSpPr>
            <a:spLocks noGrp="1"/>
          </p:cNvSpPr>
          <p:nvPr>
            <p:ph type="sldNum" sz="quarter" idx="12"/>
          </p:nvPr>
        </p:nvSpPr>
        <p:spPr/>
        <p:txBody>
          <a:bodyPr/>
          <a:lstStyle/>
          <a:p>
            <a:fld id="{F470E458-E7C2-4395-B75D-476A174CEE45}" type="slidenum">
              <a:rPr lang="en-US" noProof="0" smtClean="0"/>
              <a:t>9</a:t>
            </a:fld>
            <a:endParaRPr lang="en-US" noProof="0" dirty="0"/>
          </a:p>
        </p:txBody>
      </p:sp>
      <p:sp>
        <p:nvSpPr>
          <p:cNvPr id="5" name="Subtitle 4">
            <a:extLst>
              <a:ext uri="{FF2B5EF4-FFF2-40B4-BE49-F238E27FC236}">
                <a16:creationId xmlns:a16="http://schemas.microsoft.com/office/drawing/2014/main" id="{AB36B325-5882-47A4-9816-E79E1D6498FD}"/>
              </a:ext>
            </a:extLst>
          </p:cNvPr>
          <p:cNvSpPr>
            <a:spLocks noGrp="1"/>
          </p:cNvSpPr>
          <p:nvPr>
            <p:ph type="subTitle" idx="15"/>
          </p:nvPr>
        </p:nvSpPr>
        <p:spPr>
          <a:xfrm>
            <a:off x="782362" y="1598727"/>
            <a:ext cx="11128513" cy="4708794"/>
          </a:xfrm>
        </p:spPr>
        <p:txBody>
          <a:bodyPr>
            <a:normAutofit/>
          </a:bodyPr>
          <a:lstStyle/>
          <a:p>
            <a:pPr algn="l"/>
            <a:r>
              <a:rPr lang="en-GB" sz="2000" dirty="0"/>
              <a:t>Coffee O =					</a:t>
            </a:r>
            <a:r>
              <a:rPr lang="en-GB" sz="2000" dirty="0" err="1"/>
              <a:t>Pesaing</a:t>
            </a:r>
            <a:r>
              <a:rPr lang="en-GB" sz="2000" dirty="0"/>
              <a:t> =</a:t>
            </a:r>
          </a:p>
          <a:p>
            <a:pPr marL="342900" indent="-342900" algn="l">
              <a:buFontTx/>
              <a:buChar char="-"/>
            </a:pPr>
            <a:r>
              <a:rPr lang="en-GB" sz="2000" dirty="0" err="1"/>
              <a:t>Memiliki</a:t>
            </a:r>
            <a:r>
              <a:rPr lang="en-GB" sz="2000" dirty="0"/>
              <a:t> </a:t>
            </a:r>
            <a:r>
              <a:rPr lang="en-GB" sz="2000" dirty="0" err="1"/>
              <a:t>banyak</a:t>
            </a:r>
            <a:r>
              <a:rPr lang="en-GB" sz="2000" dirty="0"/>
              <a:t> </a:t>
            </a:r>
            <a:r>
              <a:rPr lang="en-GB" sz="2000" dirty="0" err="1"/>
              <a:t>varian</a:t>
            </a:r>
            <a:r>
              <a:rPr lang="en-GB" sz="2000" dirty="0"/>
              <a:t> menu			- Menu Yang </a:t>
            </a:r>
            <a:r>
              <a:rPr lang="en-GB" sz="2000" dirty="0" err="1"/>
              <a:t>Hanya</a:t>
            </a:r>
            <a:r>
              <a:rPr lang="en-GB" sz="2000" dirty="0"/>
              <a:t> </a:t>
            </a:r>
            <a:r>
              <a:rPr lang="en-GB" sz="2000" dirty="0" err="1"/>
              <a:t>itu</a:t>
            </a:r>
            <a:r>
              <a:rPr lang="en-GB" sz="2000" dirty="0"/>
              <a:t> </a:t>
            </a:r>
            <a:r>
              <a:rPr lang="en-GB" sz="2000" dirty="0" err="1"/>
              <a:t>itu</a:t>
            </a:r>
            <a:r>
              <a:rPr lang="en-GB" sz="2000" dirty="0"/>
              <a:t> </a:t>
            </a:r>
            <a:r>
              <a:rPr lang="en-GB" sz="2000" dirty="0" err="1"/>
              <a:t>saja</a:t>
            </a:r>
            <a:endParaRPr lang="en-GB" sz="2000" dirty="0"/>
          </a:p>
          <a:p>
            <a:pPr marL="342900" indent="-342900" algn="l">
              <a:buFontTx/>
              <a:buChar char="-"/>
            </a:pPr>
            <a:r>
              <a:rPr lang="en-GB" sz="2000" dirty="0"/>
              <a:t>Harga yang </a:t>
            </a:r>
            <a:r>
              <a:rPr lang="en-GB" sz="2000" dirty="0" err="1"/>
              <a:t>terjangkau</a:t>
            </a:r>
            <a:r>
              <a:rPr lang="en-GB" sz="2000" dirty="0"/>
              <a:t>			- Harga relative mahal</a:t>
            </a:r>
          </a:p>
          <a:p>
            <a:pPr marL="342900" indent="-342900" algn="l">
              <a:buFontTx/>
              <a:buChar char="-"/>
            </a:pPr>
            <a:r>
              <a:rPr lang="en-GB" sz="2000" dirty="0" err="1"/>
              <a:t>Memiliki</a:t>
            </a:r>
            <a:r>
              <a:rPr lang="en-GB" sz="2000" dirty="0"/>
              <a:t> </a:t>
            </a:r>
            <a:r>
              <a:rPr lang="en-GB" sz="2000" dirty="0" err="1"/>
              <a:t>cita</a:t>
            </a:r>
            <a:r>
              <a:rPr lang="en-GB" sz="2000" dirty="0"/>
              <a:t> rasa yang </a:t>
            </a:r>
            <a:r>
              <a:rPr lang="en-GB" sz="2000" dirty="0" err="1"/>
              <a:t>khas</a:t>
            </a:r>
            <a:r>
              <a:rPr lang="en-GB" sz="2000" dirty="0"/>
              <a:t>			- </a:t>
            </a:r>
            <a:r>
              <a:rPr lang="en-GB" sz="2000" dirty="0" err="1"/>
              <a:t>Memiliki</a:t>
            </a:r>
            <a:r>
              <a:rPr lang="en-GB" sz="2000" dirty="0"/>
              <a:t> </a:t>
            </a:r>
            <a:r>
              <a:rPr lang="en-GB" sz="2000" dirty="0" err="1"/>
              <a:t>cita</a:t>
            </a:r>
            <a:r>
              <a:rPr lang="en-GB" sz="2000" dirty="0"/>
              <a:t> rasa </a:t>
            </a:r>
            <a:r>
              <a:rPr lang="en-GB" sz="2000" dirty="0" err="1"/>
              <a:t>yg</a:t>
            </a:r>
            <a:r>
              <a:rPr lang="en-GB" sz="2000" dirty="0"/>
              <a:t> </a:t>
            </a:r>
            <a:r>
              <a:rPr lang="en-GB" sz="2000" dirty="0" err="1"/>
              <a:t>sama</a:t>
            </a:r>
            <a:r>
              <a:rPr lang="en-GB" sz="2000" dirty="0"/>
              <a:t> </a:t>
            </a:r>
            <a:r>
              <a:rPr lang="en-GB" sz="2000" dirty="0" err="1"/>
              <a:t>dengan</a:t>
            </a:r>
            <a:r>
              <a:rPr lang="en-GB" sz="2000" dirty="0"/>
              <a:t> </a:t>
            </a:r>
            <a:r>
              <a:rPr lang="en-GB" sz="2000" dirty="0" err="1"/>
              <a:t>yg</a:t>
            </a:r>
            <a:r>
              <a:rPr lang="en-GB" sz="2000" dirty="0"/>
              <a:t> </a:t>
            </a:r>
            <a:r>
              <a:rPr lang="en-GB" sz="2000" dirty="0" err="1"/>
              <a:t>lainnya</a:t>
            </a:r>
            <a:endParaRPr lang="en-GB" sz="2000" dirty="0"/>
          </a:p>
          <a:p>
            <a:pPr marL="342900" indent="-342900" algn="l">
              <a:buFontTx/>
              <a:buChar char="-"/>
            </a:pPr>
            <a:r>
              <a:rPr lang="en-GB" sz="2000" dirty="0"/>
              <a:t>Lokasi yang </a:t>
            </a:r>
            <a:r>
              <a:rPr lang="en-GB" sz="2000" dirty="0" err="1"/>
              <a:t>strategis</a:t>
            </a:r>
            <a:r>
              <a:rPr lang="en-GB" sz="2000" dirty="0"/>
              <a:t>				- Lokasi yang </a:t>
            </a:r>
            <a:r>
              <a:rPr lang="en-GB" sz="2000" dirty="0" err="1"/>
              <a:t>kurang</a:t>
            </a:r>
            <a:r>
              <a:rPr lang="en-GB" sz="2000" dirty="0"/>
              <a:t> </a:t>
            </a:r>
            <a:r>
              <a:rPr lang="en-GB" sz="2000" dirty="0" err="1"/>
              <a:t>strategis</a:t>
            </a:r>
            <a:endParaRPr lang="en-GB" sz="2000" dirty="0"/>
          </a:p>
        </p:txBody>
      </p:sp>
      <p:sp>
        <p:nvSpPr>
          <p:cNvPr id="7" name="Picture Placeholder 6">
            <a:extLst>
              <a:ext uri="{FF2B5EF4-FFF2-40B4-BE49-F238E27FC236}">
                <a16:creationId xmlns:a16="http://schemas.microsoft.com/office/drawing/2014/main" id="{73C99AF7-0B99-4FFA-9008-6B020BBF6836}"/>
              </a:ext>
            </a:extLst>
          </p:cNvPr>
          <p:cNvSpPr>
            <a:spLocks noGrp="1"/>
          </p:cNvSpPr>
          <p:nvPr>
            <p:ph type="pic" sz="quarter" idx="56"/>
          </p:nvPr>
        </p:nvSpPr>
        <p:spPr/>
      </p:sp>
    </p:spTree>
    <p:extLst>
      <p:ext uri="{BB962C8B-B14F-4D97-AF65-F5344CB8AC3E}">
        <p14:creationId xmlns:p14="http://schemas.microsoft.com/office/powerpoint/2010/main" val="538191015"/>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105</TotalTime>
  <Words>1834</Words>
  <Application>Microsoft Office PowerPoint</Application>
  <PresentationFormat>Widescreen</PresentationFormat>
  <Paragraphs>298</Paragraphs>
  <Slides>18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Adobe Garamond Pro</vt:lpstr>
      <vt:lpstr>Arial</vt:lpstr>
      <vt:lpstr>Calibri</vt:lpstr>
      <vt:lpstr>Segoe UI</vt:lpstr>
      <vt:lpstr>Symbol</vt:lpstr>
      <vt:lpstr>Times New Roman</vt:lpstr>
      <vt:lpstr>Office Theme</vt:lpstr>
      <vt:lpstr>Coffee Orientasi</vt:lpstr>
      <vt:lpstr>Arti Logo</vt:lpstr>
      <vt:lpstr>Visi dan Misi</vt:lpstr>
      <vt:lpstr>Penjelasan Usaha</vt:lpstr>
      <vt:lpstr>Peluang</vt:lpstr>
      <vt:lpstr>SWOT ANALYS</vt:lpstr>
      <vt:lpstr>PowerPoint Presentation</vt:lpstr>
      <vt:lpstr>PowerPoint Presentation</vt:lpstr>
      <vt:lpstr>Perbandingan dengan Pesaing</vt:lpstr>
      <vt:lpstr>Cara dan Strategi Produksi Serta Pengembangan Produk</vt:lpstr>
      <vt:lpstr>Prototype</vt:lpstr>
      <vt:lpstr>Advertisement</vt:lpstr>
      <vt:lpstr>FINANCIAL</vt:lpstr>
      <vt:lpstr>FINANCIAL PLAN</vt:lpstr>
      <vt:lpstr>Biaya Operasional Biaya operasional yaitu biaya berupa pengeluaran uang untuk melaksanakan kegiatan pokok,yaitu berupa biaya penjualan dan administrasi untuk memperoleh pendapatan,tidak termasuk pengeluaran yang telah diperhitungkan dalam harga pokok penjualan dan penyusutan </vt:lpstr>
      <vt:lpstr>Outcome</vt:lpstr>
      <vt:lpstr>Kesimpulan</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Coffee Orientasi</dc:title>
  <dc:creator>maura tri amelia putri</dc:creator>
  <cp:lastModifiedBy>naufal riyandi</cp:lastModifiedBy>
  <cp:revision>15</cp:revision>
  <dcterms:created xsi:type="dcterms:W3CDTF">2021-07-04T15:25:02Z</dcterms:created>
  <dcterms:modified xsi:type="dcterms:W3CDTF">2021-07-06T11:24:53Z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